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7" r:id="rId3"/>
  </p:sldMasterIdLst>
  <p:notesMasterIdLst>
    <p:notesMasterId r:id="rId47"/>
  </p:notesMasterIdLst>
  <p:sldIdLst>
    <p:sldId id="274" r:id="rId4"/>
    <p:sldId id="275" r:id="rId5"/>
    <p:sldId id="276" r:id="rId6"/>
    <p:sldId id="277" r:id="rId7"/>
    <p:sldId id="307" r:id="rId8"/>
    <p:sldId id="271" r:id="rId9"/>
    <p:sldId id="282" r:id="rId10"/>
    <p:sldId id="308" r:id="rId11"/>
    <p:sldId id="283" r:id="rId12"/>
    <p:sldId id="285" r:id="rId13"/>
    <p:sldId id="284" r:id="rId14"/>
    <p:sldId id="286" r:id="rId15"/>
    <p:sldId id="290" r:id="rId16"/>
    <p:sldId id="287" r:id="rId17"/>
    <p:sldId id="291" r:id="rId18"/>
    <p:sldId id="302" r:id="rId19"/>
    <p:sldId id="304" r:id="rId20"/>
    <p:sldId id="305" r:id="rId21"/>
    <p:sldId id="311" r:id="rId22"/>
    <p:sldId id="312" r:id="rId23"/>
    <p:sldId id="310" r:id="rId24"/>
    <p:sldId id="306" r:id="rId25"/>
    <p:sldId id="313" r:id="rId26"/>
    <p:sldId id="316" r:id="rId27"/>
    <p:sldId id="317" r:id="rId28"/>
    <p:sldId id="318" r:id="rId29"/>
    <p:sldId id="314" r:id="rId30"/>
    <p:sldId id="315" r:id="rId31"/>
    <p:sldId id="309" r:id="rId32"/>
    <p:sldId id="322" r:id="rId33"/>
    <p:sldId id="327" r:id="rId34"/>
    <p:sldId id="328" r:id="rId35"/>
    <p:sldId id="323" r:id="rId36"/>
    <p:sldId id="326" r:id="rId37"/>
    <p:sldId id="325" r:id="rId38"/>
    <p:sldId id="324" r:id="rId39"/>
    <p:sldId id="292" r:id="rId40"/>
    <p:sldId id="293" r:id="rId41"/>
    <p:sldId id="320" r:id="rId42"/>
    <p:sldId id="268" r:id="rId43"/>
    <p:sldId id="319" r:id="rId44"/>
    <p:sldId id="321" r:id="rId45"/>
    <p:sldId id="299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05440"/>
    <a:srgbClr val="E59A61"/>
    <a:srgbClr val="003300"/>
    <a:srgbClr val="001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 autoAdjust="0"/>
    <p:restoredTop sz="94696" autoAdjust="0"/>
  </p:normalViewPr>
  <p:slideViewPr>
    <p:cSldViewPr>
      <p:cViewPr varScale="1">
        <p:scale>
          <a:sx n="72" d="100"/>
          <a:sy n="72" d="100"/>
        </p:scale>
        <p:origin x="109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CA3F5B-23CD-4D0A-AED7-3BBAB038723B}" type="datetimeFigureOut">
              <a:rPr lang="it-IT"/>
              <a:pPr>
                <a:defRPr/>
              </a:pPr>
              <a:t>25/02/2020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5E01D3-90C1-425E-9845-AA646ED2EF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2B03F6-3087-4B01-8CF1-91DCFDC901C2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it-IT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2288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2C78EF-2FFD-4325-BAD6-CE169728A471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249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83AB71-F689-4EC5-8AD7-CA80B3503F10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269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DEE1C4-A650-43A3-A901-AA96CE1BFB4C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2902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C9F0AF-200E-4CC3-83AE-28F2E8CC0935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310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DD4863-EB2A-4875-B0AF-76B9F83D6300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331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FB981F-C49D-4DA5-8242-0F39CB8D0C83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781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EC5971-D8EC-48CB-A007-7C69565E59A5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8022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6EC752-32D9-4BDB-8118-B039F04DF629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637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822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77935F-94F2-4562-851B-E227382437D1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843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09C1B7-D61D-4757-AEFE-124F558BA936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3481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0C4B96-ECCB-4398-8D53-1536D1110710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14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873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D22BEF-C207-42BE-8350-82AC3001CAF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76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2017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EFEF59-6A51-45A8-B740-8BDB4FDF4CE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3686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E067F4-E147-41DA-947E-D746467C0248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5325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103E6-BAFF-4336-AAC8-0313E54E5FF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6451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5B706-8045-4288-8DB1-83674C5B77F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665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C9B888-31BF-498D-AE26-F53890095DDD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1673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FCA2E2-FFDE-4335-A64D-43A56EE113EE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187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F33AFF-3DE2-4BFC-9E5A-611975413ABA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/>
          </a:p>
        </p:txBody>
      </p:sp>
      <p:sp>
        <p:nvSpPr>
          <p:cNvPr id="1208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4C2BDC-8ADA-4E3A-A10E-366D808263B9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286C2-6AAB-48AF-AE25-6D53230E33B5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86F6A-6903-4C0B-A82D-BE20B4C9154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8C916-F077-424E-ABBF-0560FC608E90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2418F-BF1C-4844-9C3D-7A455659F6D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07FDC-4CE3-4313-8EE8-DB9AC4CAE672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783AE-531F-4ACB-BA25-AF17B2B70F2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220E70-F383-44A5-A144-009A73A855F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47858E-7337-4518-874C-2DC4BF143B4E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C618F7-4DB7-405C-B2CB-0B9C62BA68C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28FDA0A-C1F0-4D3E-BCDB-473E96157E5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F3F675B-4659-42BD-8944-B881ED911B7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89EBF3-E707-4ED6-81B1-2A80B6C3BF8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BD4AEF-ED8A-491B-AAB2-E2801448054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A6758C-D04C-4984-A9BB-4AE19697A28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2118A-7E05-43C4-99F0-7043C0E763A6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163C-44D9-45FD-9777-CDFEEABA975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9707FA-A2AE-453B-8818-EEAF41665AC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86AD7B7-4586-4EEC-B5C5-1D134C03B5A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6A843F-D9D0-408E-A94D-96FA2B18B2B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845DD11-2526-4124-95DD-5B1950203A8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/>
              <a:t>07-Jun-07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/>
              <a:t>W.A. Zajc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CEE5D223-B3BF-4F4D-8582-D76679CC64DA}" type="slidenum">
              <a:rPr lang="en-US"/>
              <a:pPr>
                <a:defRPr/>
              </a:pPr>
              <a:t>‹N›</a:t>
            </a:fld>
            <a:r>
              <a:rPr lang="en-US"/>
              <a:t> </a:t>
            </a: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5"/>
            <a:ext cx="9144000" cy="6477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908050"/>
            <a:ext cx="36957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7850" y="908050"/>
            <a:ext cx="36957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/>
              <a:t>07-Jun-07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/>
              <a:t>W.A. Zajc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6ED9C9A6-EC52-4EE0-B564-F33164FF2B39}" type="slidenum">
              <a:rPr lang="en-US"/>
              <a:pPr>
                <a:defRPr/>
              </a:pPr>
              <a:t>‹N›</a:t>
            </a:fld>
            <a:r>
              <a:rPr lang="en-US"/>
              <a:t> 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/>
              <a:t>07-Jun-07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/>
              <a:t>W.A. Zajc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4D7AEFD0-952F-45E1-9FEB-CBDB79108EA2}" type="slidenum">
              <a:rPr lang="en-US"/>
              <a:pPr>
                <a:defRPr/>
              </a:pPr>
              <a:t>‹N›</a:t>
            </a:fld>
            <a:r>
              <a:rPr lang="en-US"/>
              <a:t> 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78D3-FBFD-4364-A74C-BA6BE2F89F5A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3C8F6-5CBC-4DCB-9E33-BAD08442F155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42CFC-14AA-4FA2-9448-7567EC1B72DF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AA9C3-0E83-49BC-B73F-73336796D9CC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C8C8B-BDAE-4535-A374-C05B3456E85A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1C5FF-460C-441D-89C0-405644341B0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467A9-C3A3-4E28-BEEB-DA3B46B5206E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C10C2-D4EA-4B32-9D70-D6267E09B1AE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500E-B982-4D7E-9BAF-A359FA45338E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D914F-BBA0-40A8-B023-0E586CBCD0E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CE589-D9F4-4C03-90FE-10142CF6CDA2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CD313-3439-4CF2-9635-36BC195CE74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D2D00-A9F8-4541-9AA5-6F328B79BFAE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4A84C-25C0-4F6C-9FEE-375DA9E6CBD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8A5B58-D224-4C29-A59D-A9E4E5EF4437}" type="datetimeFigureOut">
              <a:rPr lang="en-US"/>
              <a:pPr>
                <a:defRPr/>
              </a:pPr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CB31CE-F2AB-4608-98A2-64DCEAA5945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9B836A1-B5AA-43EC-8B71-2F2C2838401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tx1"/>
            </a:gs>
            <a:gs pos="50000">
              <a:srgbClr val="0000CC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8575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908050"/>
            <a:ext cx="7543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7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-76200" y="65722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rgbClr val="FFFFFF"/>
                </a:solidFill>
                <a:latin typeface="Brush Script MT" pitchFamily="23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07-Jun-07</a:t>
            </a:r>
          </a:p>
        </p:txBody>
      </p:sp>
      <p:sp>
        <p:nvSpPr>
          <p:cNvPr id="67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56350" y="657225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rgbClr val="FFFFFF"/>
                </a:solidFill>
                <a:latin typeface="Brush Script MT" pitchFamily="23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W.A. Zajc</a:t>
            </a:r>
          </a:p>
        </p:txBody>
      </p:sp>
      <p:sp>
        <p:nvSpPr>
          <p:cNvPr id="67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581150" y="-1428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EAD4039-1708-4918-9C7D-2437387B16B8}" type="slidenum">
              <a:rPr lang="en-US"/>
              <a:pPr>
                <a:defRPr/>
              </a:pPr>
              <a:t>‹N›</a:t>
            </a:fld>
            <a:r>
              <a:rPr lang="en-US"/>
              <a:t> </a:t>
            </a:r>
          </a:p>
        </p:txBody>
      </p:sp>
      <p:sp>
        <p:nvSpPr>
          <p:cNvPr id="670727" name="Line 7"/>
          <p:cNvSpPr>
            <a:spLocks noChangeShapeType="1"/>
          </p:cNvSpPr>
          <p:nvPr/>
        </p:nvSpPr>
        <p:spPr bwMode="auto">
          <a:xfrm flipV="1">
            <a:off x="57150" y="661988"/>
            <a:ext cx="9129713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it-IT" sz="2400">
              <a:solidFill>
                <a:srgbClr val="000000"/>
              </a:solidFill>
            </a:endParaRPr>
          </a:p>
        </p:txBody>
      </p:sp>
      <p:sp>
        <p:nvSpPr>
          <p:cNvPr id="670729" name="Rectangle 9"/>
          <p:cNvSpPr>
            <a:spLocks noChangeArrowheads="1"/>
          </p:cNvSpPr>
          <p:nvPr/>
        </p:nvSpPr>
        <p:spPr bwMode="auto">
          <a:xfrm>
            <a:off x="31750" y="3046413"/>
            <a:ext cx="9144000" cy="0"/>
          </a:xfrm>
          <a:prstGeom prst="rect">
            <a:avLst/>
          </a:prstGeom>
          <a:noFill/>
          <a:ln w="25400">
            <a:noFill/>
            <a:miter lim="800000"/>
            <a:headEnd/>
            <a:tailEnd type="none" w="med" len="lg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it-IT" sz="2400">
              <a:solidFill>
                <a:srgbClr val="000000"/>
              </a:solidFill>
            </a:endParaRPr>
          </a:p>
        </p:txBody>
      </p:sp>
      <p:sp>
        <p:nvSpPr>
          <p:cNvPr id="670730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25400">
            <a:noFill/>
            <a:miter lim="800000"/>
            <a:headEnd/>
            <a:tailEnd type="none" w="med" len="lg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it-IT" sz="2400">
              <a:solidFill>
                <a:srgbClr val="000000"/>
              </a:solidFill>
            </a:endParaRPr>
          </a:p>
        </p:txBody>
      </p:sp>
      <p:grpSp>
        <p:nvGrpSpPr>
          <p:cNvPr id="26634" name="Group 11"/>
          <p:cNvGrpSpPr>
            <a:grpSpLocks/>
          </p:cNvGrpSpPr>
          <p:nvPr/>
        </p:nvGrpSpPr>
        <p:grpSpPr bwMode="auto">
          <a:xfrm>
            <a:off x="2139950" y="2987675"/>
            <a:ext cx="4865688" cy="884238"/>
            <a:chOff x="0" y="0"/>
            <a:chExt cx="3065" cy="557"/>
          </a:xfrm>
        </p:grpSpPr>
        <p:sp>
          <p:nvSpPr>
            <p:cNvPr id="670732" name="Rectangle 12"/>
            <p:cNvSpPr>
              <a:spLocks noChangeArrowheads="1"/>
            </p:cNvSpPr>
            <p:nvPr userDrawn="1"/>
          </p:nvSpPr>
          <p:spPr bwMode="auto">
            <a:xfrm>
              <a:off x="0" y="0"/>
              <a:ext cx="1969" cy="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 type="none" w="med" len="lg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it-IT" sz="2400">
                <a:solidFill>
                  <a:srgbClr val="000000"/>
                </a:solidFill>
              </a:endParaRPr>
            </a:p>
          </p:txBody>
        </p:sp>
        <p:sp>
          <p:nvSpPr>
            <p:cNvPr id="670733" name="Rectangle 13"/>
            <p:cNvSpPr>
              <a:spLocks noChangeArrowheads="1"/>
            </p:cNvSpPr>
            <p:nvPr userDrawn="1"/>
          </p:nvSpPr>
          <p:spPr bwMode="auto">
            <a:xfrm>
              <a:off x="0" y="0"/>
              <a:ext cx="3065" cy="55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 type="none" w="med" len="lg"/>
            </a:ln>
            <a:effectLst/>
          </p:spPr>
          <p:txBody>
            <a:bodyPr/>
            <a:lstStyle/>
            <a:p>
              <a:pPr eaLnBrk="0" hangingPunct="0">
                <a:defRPr/>
              </a:pPr>
              <a:r>
                <a:rPr lang="en-US" sz="2400">
                  <a:solidFill>
                    <a:srgbClr val="000000"/>
                  </a:solidFill>
                  <a:latin typeface="Times New Roman" pitchFamily="18" charset="0"/>
                </a:rPr>
                <a:t>  </a:t>
              </a:r>
              <a:r>
                <a:rPr lang="en-US" sz="5200">
                  <a:solidFill>
                    <a:srgbClr val="000000"/>
                  </a:solidFill>
                  <a:latin typeface="Times New Roman" pitchFamily="18" charset="0"/>
                </a:rPr>
                <a:t> </a:t>
              </a:r>
              <a:r>
                <a:rPr lang="en-US" sz="2400">
                  <a:solidFill>
                    <a:srgbClr val="000000"/>
                  </a:solidFill>
                  <a:latin typeface="Times New Roman" pitchFamily="18" charset="0"/>
                </a:rPr>
                <a:t>                      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</p:sldLayoutIdLst>
  <p:transition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Rounded MT Bol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62000"/>
        <a:buFont typeface="Monotype Sorts"/>
        <a:buChar char="l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D"/>
        </a:buClr>
        <a:buSzPct val="75000"/>
        <a:buFont typeface="Monotype Sorts"/>
        <a:buChar char="q"/>
        <a:defRPr sz="2000" b="1">
          <a:solidFill>
            <a:srgbClr val="FFFF0D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SzPct val="75000"/>
        <a:buFont typeface="Monotype Sorts"/>
        <a:buChar char="u"/>
        <a:defRPr b="1">
          <a:solidFill>
            <a:srgbClr val="FFCC66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75000"/>
        <a:buFont typeface="Monotype Sorts"/>
        <a:buChar char="m"/>
        <a:defRPr sz="1600" b="1">
          <a:solidFill>
            <a:srgbClr val="FF660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66CC"/>
        </a:buClr>
        <a:buFont typeface="Marlett" pitchFamily="2" charset="2"/>
        <a:buChar char="8"/>
        <a:defRPr sz="1600" b="1">
          <a:solidFill>
            <a:srgbClr val="FF66CC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66CC"/>
        </a:buClr>
        <a:buFont typeface="Marlett" pitchFamily="2" charset="2"/>
        <a:buChar char="8"/>
        <a:defRPr sz="1600" b="1">
          <a:solidFill>
            <a:srgbClr val="FF66CC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66CC"/>
        </a:buClr>
        <a:buFont typeface="Marlett" pitchFamily="2" charset="2"/>
        <a:buChar char="8"/>
        <a:defRPr sz="1600" b="1">
          <a:solidFill>
            <a:srgbClr val="FF66CC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66CC"/>
        </a:buClr>
        <a:buFont typeface="Marlett" pitchFamily="2" charset="2"/>
        <a:buChar char="8"/>
        <a:defRPr sz="1600" b="1">
          <a:solidFill>
            <a:srgbClr val="FF66CC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66CC"/>
        </a:buClr>
        <a:buFont typeface="Marlett" pitchFamily="2" charset="2"/>
        <a:buChar char="8"/>
        <a:defRPr sz="1600" b="1">
          <a:solidFill>
            <a:srgbClr val="FF66CC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file:///\\pcct34\Esperimenti\Progetto%20Lauree%20Scientifiche\2020\Alice\alievent-short.mpeg" TargetMode="External"/><Relationship Id="rId1" Type="http://schemas.microsoft.com/office/2007/relationships/media" Target="file:///\\pcct34\Esperimenti\Progetto%20Lauree%20Scientifiche\2020\Alice\alievent-short.mpeg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aliceinfo.cern.ch/Public/Objects/Chapter2/DetectorComponents/TOFEff-plateau.gif" TargetMode="External"/><Relationship Id="rId5" Type="http://schemas.openxmlformats.org/officeDocument/2006/relationships/image" Target="../media/image30.png"/><Relationship Id="rId4" Type="http://schemas.openxmlformats.org/officeDocument/2006/relationships/hyperlink" Target="http://aliceinfo.cern.ch/Public/Objects/Chapter2/DetectorComponents/TOFPrinciple.gi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png"/><Relationship Id="rId5" Type="http://schemas.openxmlformats.org/officeDocument/2006/relationships/image" Target="../media/image34.wmf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Relationship Id="rId9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t.wikipedia.org/wiki/Quark_(particella)" TargetMode="External"/><Relationship Id="rId3" Type="http://schemas.openxmlformats.org/officeDocument/2006/relationships/hyperlink" Target="http://it.wikipedia.org/wiki/Interazione_forte" TargetMode="External"/><Relationship Id="rId7" Type="http://schemas.openxmlformats.org/officeDocument/2006/relationships/hyperlink" Target="http://it.wikipedia.org/wiki/Teoria_quantistica_dei_campi" TargetMode="External"/><Relationship Id="rId2" Type="http://schemas.openxmlformats.org/officeDocument/2006/relationships/hyperlink" Target="http://it.wikipedia.org/wiki/Fisic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t.wikipedia.org/wiki/David_Gross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://it.wikipedia.org/wiki/Frank_Wilczek" TargetMode="External"/><Relationship Id="rId10" Type="http://schemas.openxmlformats.org/officeDocument/2006/relationships/hyperlink" Target="http://it.wikipedia.org/wiki/QED" TargetMode="External"/><Relationship Id="rId4" Type="http://schemas.openxmlformats.org/officeDocument/2006/relationships/hyperlink" Target="http://it.wikipedia.org/wiki/Anni_1970" TargetMode="External"/><Relationship Id="rId9" Type="http://schemas.openxmlformats.org/officeDocument/2006/relationships/hyperlink" Target="http://it.wikipedia.org/wiki/Gluon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infn.it/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video" Target="file:///\\pcct34\Esperimenti\Progetto%20Lauree%20Scientifiche\2020\Alice\alice-mpg.mpeg" TargetMode="External"/><Relationship Id="rId7" Type="http://schemas.openxmlformats.org/officeDocument/2006/relationships/image" Target="../media/image18.wmf"/><Relationship Id="rId2" Type="http://schemas.microsoft.com/office/2007/relationships/media" Target="file:///\\pcct34\Esperimenti\Progetto%20Lauree%20Scientifiche\2020\Alice\alice-mpg.mpeg" TargetMode="Externa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3" name="Rectangle 5"/>
          <p:cNvSpPr>
            <a:spLocks noChangeArrowheads="1"/>
          </p:cNvSpPr>
          <p:nvPr/>
        </p:nvSpPr>
        <p:spPr bwMode="auto">
          <a:xfrm>
            <a:off x="457200" y="304800"/>
            <a:ext cx="838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Alice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l’esperimento e la fisica</a:t>
            </a:r>
          </a:p>
        </p:txBody>
      </p:sp>
      <p:sp>
        <p:nvSpPr>
          <p:cNvPr id="31746" name="Text Box 6"/>
          <p:cNvSpPr txBox="1">
            <a:spLocks noChangeArrowheads="1"/>
          </p:cNvSpPr>
          <p:nvPr/>
        </p:nvSpPr>
        <p:spPr bwMode="auto">
          <a:xfrm>
            <a:off x="8382000" y="1524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b="1">
                <a:solidFill>
                  <a:srgbClr val="002060"/>
                </a:solidFill>
                <a:latin typeface="Alison"/>
              </a:rPr>
              <a:t>FL</a:t>
            </a:r>
          </a:p>
        </p:txBody>
      </p:sp>
      <p:sp>
        <p:nvSpPr>
          <p:cNvPr id="31747" name="Text Box 8"/>
          <p:cNvSpPr txBox="1">
            <a:spLocks noChangeArrowheads="1"/>
          </p:cNvSpPr>
          <p:nvPr/>
        </p:nvSpPr>
        <p:spPr bwMode="auto">
          <a:xfrm>
            <a:off x="1828800" y="6248400"/>
            <a:ext cx="640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>
                <a:latin typeface="Comic Sans MS" pitchFamily="66" charset="0"/>
              </a:rPr>
              <a:t>LHC: la fisica, la macchina, gli esperimenti</a:t>
            </a:r>
          </a:p>
        </p:txBody>
      </p:sp>
      <p:pic>
        <p:nvPicPr>
          <p:cNvPr id="31748" name="Picture 2" descr="http://www.giuseppeborsoi.it/wp-content/uploads/2009/03/alice_nel_paese_delle_meraviglie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2209800"/>
            <a:ext cx="40957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5486400"/>
            <a:ext cx="14478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14400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La collisione in Alice</a:t>
            </a:r>
          </a:p>
        </p:txBody>
      </p:sp>
      <p:pic>
        <p:nvPicPr>
          <p:cNvPr id="117762" name="Picture 6" descr="emc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862513"/>
            <a:ext cx="1676400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5" name="alievent-short.mpeg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770017" y="838200"/>
            <a:ext cx="7162800" cy="537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20" fill="hold"/>
                                        <p:tgtEl>
                                          <p:spTgt spid="1177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776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77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77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76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14400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Lo spettrometro</a:t>
            </a:r>
          </a:p>
        </p:txBody>
      </p:sp>
      <p:grpSp>
        <p:nvGrpSpPr>
          <p:cNvPr id="119810" name="Gruppo 8"/>
          <p:cNvGrpSpPr>
            <a:grpSpLocks/>
          </p:cNvGrpSpPr>
          <p:nvPr/>
        </p:nvGrpSpPr>
        <p:grpSpPr bwMode="auto">
          <a:xfrm>
            <a:off x="685800" y="819150"/>
            <a:ext cx="7924800" cy="5930900"/>
            <a:chOff x="685800" y="819513"/>
            <a:chExt cx="7924800" cy="5931013"/>
          </a:xfrm>
        </p:grpSpPr>
        <p:pic>
          <p:nvPicPr>
            <p:cNvPr id="1198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5800" y="819513"/>
              <a:ext cx="7924800" cy="5931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ttangolo 6"/>
            <p:cNvSpPr/>
            <p:nvPr/>
          </p:nvSpPr>
          <p:spPr>
            <a:xfrm>
              <a:off x="990600" y="6185365"/>
              <a:ext cx="1524000" cy="2286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8" name="Rettangolo 7"/>
            <p:cNvSpPr/>
            <p:nvPr/>
          </p:nvSpPr>
          <p:spPr>
            <a:xfrm>
              <a:off x="4024313" y="6275855"/>
              <a:ext cx="1524000" cy="2286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3" descr="ALICE_L3_Gin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04800"/>
            <a:ext cx="48196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0" name="Picture 2" descr="C:\Users\dinezza\Desktop\Ischia\alice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2057400"/>
            <a:ext cx="60880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2" descr="C:\Users\dinezza\Desktop\Ischia\alice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0"/>
            <a:ext cx="8904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1" descr="C:\Users\dinezza\Desktop\Ischia\alic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7627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2" name="Picture 2" descr="C:\Users\dinezza\Desktop\Ischia\alic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2471738"/>
            <a:ext cx="6553200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3" descr="C:\Users\dinezza\Desktop\Ischia\0905066_01-A5-at-72-dp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2" descr="http://aliceinfo.cern.ch/Public/Objects/Chapter2/DetectorComponents/TOFCylind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1219200"/>
            <a:ext cx="44196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0" name="Picture 4" descr="Shema of the working principle of the TOF Multigap Resistive Plate Chamber (MRPC)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066800"/>
            <a:ext cx="47148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1" name="Picture 6" descr="http://aliceinfo.cern.ch/Public/Objects/Chapter2/DetectorComponents/TOFEff-plateau_small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0" y="3733800"/>
            <a:ext cx="5334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14400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ToF</a:t>
            </a: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: </a:t>
            </a:r>
            <a:r>
              <a:rPr lang="it-IT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Time</a:t>
            </a: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of</a:t>
            </a: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Flight 		</a:t>
            </a:r>
            <a:r>
              <a:rPr lang="it-IT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(INFN Bo,Sa)</a:t>
            </a:r>
            <a:endParaRPr lang="it-IT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8" descr="http://mediaarchive.cern.ch/MediaArchive/Photo/Public/2007/0711026/0711026_03/0711026_03-A5-at-72-dp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" y="-136525"/>
            <a:ext cx="7138988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http://sundh99.cern.ch/cgi-bin/jpeg.getimg.sh?i=/archive/electronic/cern/others/PHO/photo-alice//tof-2006-011.jpg&amp;s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0763" y="1447800"/>
            <a:ext cx="6853237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14400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Calorimetro </a:t>
            </a:r>
            <a:r>
              <a:rPr lang="it-IT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EMCal</a:t>
            </a: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	</a:t>
            </a:r>
            <a:b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r>
              <a:rPr lang="it-IT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(INFN </a:t>
            </a:r>
            <a:r>
              <a:rPr lang="it-IT" sz="2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Ct</a:t>
            </a:r>
            <a:r>
              <a:rPr lang="it-IT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,LNF)</a:t>
            </a:r>
            <a:endParaRPr lang="it-IT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228600" y="2286000"/>
          <a:ext cx="3200400" cy="236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83" name="Document" r:id="rId4" imgW="5486400" imgH="4059936" progId="Word.Document.8">
                  <p:embed/>
                </p:oleObj>
              </mc:Choice>
              <mc:Fallback>
                <p:oleObj name="Document" r:id="rId4" imgW="5486400" imgH="405993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86000"/>
                        <a:ext cx="3200400" cy="2366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56" name="CasellaDiTesto 4"/>
          <p:cNvSpPr txBox="1">
            <a:spLocks noChangeArrowheads="1"/>
          </p:cNvSpPr>
          <p:nvPr/>
        </p:nvSpPr>
        <p:spPr bwMode="auto">
          <a:xfrm>
            <a:off x="228600" y="1447800"/>
            <a:ext cx="5257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000">
                <a:solidFill>
                  <a:srgbClr val="005440"/>
                </a:solidFill>
                <a:latin typeface="Comic Sans MS" pitchFamily="66" charset="0"/>
              </a:rPr>
              <a:t>Calorimetro elettromagnetico con circa 13000 canali</a:t>
            </a:r>
          </a:p>
        </p:txBody>
      </p:sp>
      <p:pic>
        <p:nvPicPr>
          <p:cNvPr id="17715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72175" y="0"/>
            <a:ext cx="3171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58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0" y="4267200"/>
            <a:ext cx="36576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59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3886200"/>
            <a:ext cx="4403725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1" name="Picture 4" descr="AP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143000"/>
            <a:ext cx="3810000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609600"/>
          </a:xfrm>
        </p:spPr>
        <p:txBody>
          <a:bodyPr/>
          <a:lstStyle/>
          <a:p>
            <a:r>
              <a:rPr lang="it-IT" sz="3200">
                <a:solidFill>
                  <a:srgbClr val="0000FF"/>
                </a:solidFill>
              </a:rPr>
              <a:t>EMCAL APD</a:t>
            </a:r>
          </a:p>
        </p:txBody>
      </p:sp>
      <p:pic>
        <p:nvPicPr>
          <p:cNvPr id="179203" name="Picture 6" descr="Piastra_te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633538"/>
            <a:ext cx="4648200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4" name="Picture 7" descr="LED_H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191000"/>
            <a:ext cx="3919538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Immagine 1" descr="historyunivers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0" y="381000"/>
            <a:ext cx="4572000" cy="533400"/>
          </a:xfrm>
          <a:prstGeom prst="rect">
            <a:avLst/>
          </a:prstGeom>
          <a:solidFill>
            <a:srgbClr val="001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0" y="914400"/>
            <a:ext cx="2057400" cy="381000"/>
          </a:xfrm>
          <a:prstGeom prst="rect">
            <a:avLst/>
          </a:prstGeom>
          <a:solidFill>
            <a:srgbClr val="001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3796" name="CasellaDiTesto 2"/>
          <p:cNvSpPr txBox="1">
            <a:spLocks noChangeArrowheads="1"/>
          </p:cNvSpPr>
          <p:nvPr/>
        </p:nvSpPr>
        <p:spPr bwMode="auto">
          <a:xfrm>
            <a:off x="0" y="152400"/>
            <a:ext cx="6019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3200" b="1">
                <a:solidFill>
                  <a:schemeClr val="bg1"/>
                </a:solidFill>
                <a:latin typeface="Comic Sans MS" pitchFamily="66" charset="0"/>
              </a:rPr>
              <a:t>Alice … in viaggio nel tempo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 rot="-4069671">
            <a:off x="6623844" y="5855494"/>
            <a:ext cx="1709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Calibri" pitchFamily="34" charset="0"/>
              </a:rPr>
              <a:t>astrofisica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 rot="-4154220">
            <a:off x="5797550" y="5918201"/>
            <a:ext cx="134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Calibri" pitchFamily="34" charset="0"/>
              </a:rPr>
              <a:t>biologia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 rot="-3971830">
            <a:off x="3432175" y="5346701"/>
            <a:ext cx="230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Calibri" pitchFamily="34" charset="0"/>
              </a:rPr>
              <a:t>fisica nucleare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 rot="-3860081">
            <a:off x="1891506" y="5050632"/>
            <a:ext cx="294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Calibri" pitchFamily="34" charset="0"/>
              </a:rPr>
              <a:t>fisica sub-nucleare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-3822813">
            <a:off x="1435100" y="4238626"/>
            <a:ext cx="1876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Calibri" pitchFamily="34" charset="0"/>
              </a:rPr>
              <a:t>cosmologia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 rot="-4105167">
            <a:off x="4825206" y="5650707"/>
            <a:ext cx="1319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Calibri" pitchFamily="34" charset="0"/>
              </a:rPr>
              <a:t>chimica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4" descr="Staz_t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36663"/>
            <a:ext cx="7543800" cy="562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838200"/>
          </a:xfrm>
        </p:spPr>
        <p:txBody>
          <a:bodyPr/>
          <a:lstStyle/>
          <a:p>
            <a:r>
              <a:rPr lang="it-IT" sz="3200">
                <a:solidFill>
                  <a:srgbClr val="0000FF"/>
                </a:solidFill>
              </a:rPr>
              <a:t>Circuito di Test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4" descr="esploso modul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28575"/>
            <a:ext cx="8658225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52400"/>
            <a:ext cx="28194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27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81000"/>
            <a:ext cx="3160713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275" name="Picture 7" descr="foto modul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3886200"/>
            <a:ext cx="69342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0"/>
            <a:ext cx="647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949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1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212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102326"/>
            <a:ext cx="8625840" cy="663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534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0360"/>
            <a:ext cx="9144000" cy="243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368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35"/>
            <a:ext cx="9144000" cy="636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097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0"/>
            <a:ext cx="6934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7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0"/>
            <a:ext cx="7772400" cy="762000"/>
          </a:xfrm>
        </p:spPr>
        <p:txBody>
          <a:bodyPr/>
          <a:lstStyle/>
          <a:p>
            <a:r>
              <a:rPr lang="it-IT"/>
              <a:t>SPD </a:t>
            </a:r>
            <a:r>
              <a:rPr lang="it-IT" sz="3200"/>
              <a:t>(Silicon Pixel Detector)</a:t>
            </a:r>
            <a:endParaRPr lang="it-IT"/>
          </a:p>
        </p:txBody>
      </p:sp>
      <p:pic>
        <p:nvPicPr>
          <p:cNvPr id="209924" name="Picture 4" descr="SPD_assembledladder_00000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19200"/>
            <a:ext cx="3048000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5" name="Picture 5" descr="spd_sectors_in_dsf_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81915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6" name="Picture 6" descr="ALIC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3352800"/>
            <a:ext cx="4114800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99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99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099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Immagine 1" descr="zupp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76200"/>
            <a:ext cx="4981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0" y="0"/>
            <a:ext cx="91440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2060"/>
                </a:solidFill>
              </a:rPr>
              <a:t>Fino a circa un centomillesimo di secondo dal Big Bang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2060"/>
                </a:solidFill>
              </a:rPr>
              <a:t>(10</a:t>
            </a:r>
            <a:r>
              <a:rPr lang="it-IT" sz="2800" baseline="30000" dirty="0">
                <a:solidFill>
                  <a:srgbClr val="002060"/>
                </a:solidFill>
              </a:rPr>
              <a:t>-37</a:t>
            </a:r>
            <a:r>
              <a:rPr lang="it-IT" sz="2800" dirty="0">
                <a:solidFill>
                  <a:srgbClr val="002060"/>
                </a:solidFill>
              </a:rPr>
              <a:t> - 10</a:t>
            </a:r>
            <a:r>
              <a:rPr lang="it-IT" sz="2800" baseline="30000" dirty="0">
                <a:solidFill>
                  <a:srgbClr val="002060"/>
                </a:solidFill>
              </a:rPr>
              <a:t>-5 </a:t>
            </a:r>
            <a:r>
              <a:rPr lang="it-IT" sz="2800" dirty="0">
                <a:solidFill>
                  <a:srgbClr val="002060"/>
                </a:solidFill>
              </a:rPr>
              <a:t>s) l’Universo era formato da una “zuppa” di quark e gluoni … il Quark </a:t>
            </a:r>
            <a:r>
              <a:rPr lang="it-IT" sz="2800" dirty="0" err="1">
                <a:solidFill>
                  <a:srgbClr val="002060"/>
                </a:solidFill>
              </a:rPr>
              <a:t>Gluon</a:t>
            </a:r>
            <a:r>
              <a:rPr lang="it-IT" sz="2800" dirty="0">
                <a:solidFill>
                  <a:srgbClr val="002060"/>
                </a:solidFill>
              </a:rPr>
              <a:t> Plasma (QGP)</a:t>
            </a:r>
          </a:p>
        </p:txBody>
      </p:sp>
      <p:grpSp>
        <p:nvGrpSpPr>
          <p:cNvPr id="6" name="Gruppo 5"/>
          <p:cNvGrpSpPr>
            <a:grpSpLocks/>
          </p:cNvGrpSpPr>
          <p:nvPr/>
        </p:nvGrpSpPr>
        <p:grpSpPr bwMode="auto">
          <a:xfrm>
            <a:off x="5181600" y="2133600"/>
            <a:ext cx="3810000" cy="3048000"/>
            <a:chOff x="5181600" y="2133600"/>
            <a:chExt cx="3810000" cy="3048000"/>
          </a:xfrm>
        </p:grpSpPr>
        <p:sp>
          <p:nvSpPr>
            <p:cNvPr id="35844" name="CasellaDiTesto 3"/>
            <p:cNvSpPr txBox="1">
              <a:spLocks noChangeArrowheads="1"/>
            </p:cNvSpPr>
            <p:nvPr/>
          </p:nvSpPr>
          <p:spPr bwMode="auto">
            <a:xfrm>
              <a:off x="5181600" y="2351544"/>
              <a:ext cx="3809999" cy="2677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Char char="•"/>
              </a:pPr>
              <a:r>
                <a:rPr lang="it-IT" sz="2400">
                  <a:latin typeface="Comic Sans MS" pitchFamily="66" charset="0"/>
                </a:rPr>
                <a:t>Perchè studiare il QGP?</a:t>
              </a:r>
            </a:p>
            <a:p>
              <a:endParaRPr lang="it-IT" sz="2400">
                <a:latin typeface="Comic Sans MS" pitchFamily="66" charset="0"/>
              </a:endParaRPr>
            </a:p>
            <a:p>
              <a:pPr>
                <a:buFont typeface="Arial" charset="0"/>
                <a:buChar char="•"/>
              </a:pPr>
              <a:r>
                <a:rPr lang="it-IT" sz="2400">
                  <a:latin typeface="Comic Sans MS" pitchFamily="66" charset="0"/>
                </a:rPr>
                <a:t>Quali sono le caratteristiche del QGP?</a:t>
              </a:r>
            </a:p>
            <a:p>
              <a:endParaRPr lang="it-IT" sz="2400">
                <a:latin typeface="Comic Sans MS" pitchFamily="66" charset="0"/>
              </a:endParaRPr>
            </a:p>
            <a:p>
              <a:pPr>
                <a:buFont typeface="Arial" charset="0"/>
                <a:buChar char="•"/>
              </a:pPr>
              <a:r>
                <a:rPr lang="it-IT" sz="2400">
                  <a:latin typeface="Comic Sans MS" pitchFamily="66" charset="0"/>
                </a:rPr>
                <a:t>E’ possibile riprodurlo in laboratorio?</a:t>
              </a:r>
            </a:p>
          </p:txBody>
        </p:sp>
        <p:sp>
          <p:nvSpPr>
            <p:cNvPr id="5" name="Rettangolo arrotondato 4"/>
            <p:cNvSpPr/>
            <p:nvPr/>
          </p:nvSpPr>
          <p:spPr>
            <a:xfrm>
              <a:off x="5181600" y="2133600"/>
              <a:ext cx="3810000" cy="30480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77946728-BEFE-4073-B7D4-0082882B6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352"/>
            <a:ext cx="9144000" cy="605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11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0C38E96-570F-4FBE-BB73-E7740CAB5137}"/>
              </a:ext>
            </a:extLst>
          </p:cNvPr>
          <p:cNvSpPr txBox="1"/>
          <p:nvPr/>
        </p:nvSpPr>
        <p:spPr>
          <a:xfrm>
            <a:off x="2424033" y="0"/>
            <a:ext cx="4142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Detector Barrel Staves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C132EBB-1FE0-426A-B1F3-4F56106C0C81}"/>
              </a:ext>
            </a:extLst>
          </p:cNvPr>
          <p:cNvSpPr txBox="1"/>
          <p:nvPr/>
        </p:nvSpPr>
        <p:spPr>
          <a:xfrm>
            <a:off x="139271" y="540892"/>
            <a:ext cx="502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7 </a:t>
            </a:r>
            <a:r>
              <a:rPr lang="fr-FR" sz="2000" b="1" dirty="0" err="1">
                <a:solidFill>
                  <a:srgbClr val="FF0000"/>
                </a:solidFill>
              </a:rPr>
              <a:t>layers</a:t>
            </a:r>
            <a:r>
              <a:rPr lang="fr-FR" sz="2000" b="1" dirty="0">
                <a:solidFill>
                  <a:srgbClr val="FF0000"/>
                </a:solidFill>
              </a:rPr>
              <a:t>;        3 (IL),   2 (ML),    2(OL) </a:t>
            </a:r>
          </a:p>
          <a:p>
            <a:endParaRPr lang="fr-FR" sz="1400" b="1" dirty="0">
              <a:solidFill>
                <a:srgbClr val="FF0000"/>
              </a:solidFill>
            </a:endParaRPr>
          </a:p>
          <a:p>
            <a:r>
              <a:rPr lang="fr-FR" sz="2000" b="1" dirty="0">
                <a:solidFill>
                  <a:srgbClr val="FF0000"/>
                </a:solidFill>
              </a:rPr>
              <a:t> 192 </a:t>
            </a:r>
            <a:r>
              <a:rPr lang="fr-FR" sz="2000" b="1" dirty="0" err="1">
                <a:solidFill>
                  <a:srgbClr val="FF0000"/>
                </a:solidFill>
              </a:rPr>
              <a:t>staves</a:t>
            </a:r>
            <a:r>
              <a:rPr lang="fr-FR" sz="2000" b="1" dirty="0">
                <a:solidFill>
                  <a:srgbClr val="FF0000"/>
                </a:solidFill>
              </a:rPr>
              <a:t>;  48 (IL), 54 (ML), 90 (OL)</a:t>
            </a:r>
            <a:endParaRPr lang="it-IT" sz="2000" b="1" dirty="0">
              <a:solidFill>
                <a:srgbClr val="FF0000"/>
              </a:solidFill>
            </a:endParaRPr>
          </a:p>
        </p:txBody>
      </p:sp>
      <p:pic>
        <p:nvPicPr>
          <p:cNvPr id="5" name="Immagine 4" descr="Immagine che contiene sedendo, tavolo, giocattolo&#10;&#10;Descrizione generata automaticamente">
            <a:extLst>
              <a:ext uri="{FF2B5EF4-FFF2-40B4-BE49-F238E27FC236}">
                <a16:creationId xmlns:a16="http://schemas.microsoft.com/office/drawing/2014/main" id="{404F0EA4-D2B4-4A45-A154-2289AF6A6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71" y="1550746"/>
            <a:ext cx="4939871" cy="385407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CD48EA8-B350-4F12-9311-6EB4AA929AA6}"/>
              </a:ext>
            </a:extLst>
          </p:cNvPr>
          <p:cNvSpPr txBox="1"/>
          <p:nvPr/>
        </p:nvSpPr>
        <p:spPr>
          <a:xfrm>
            <a:off x="5541770" y="1367335"/>
            <a:ext cx="2236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Layer: 6 – 5</a:t>
            </a:r>
          </a:p>
          <a:p>
            <a:r>
              <a:rPr lang="it-IT" dirty="0">
                <a:solidFill>
                  <a:srgbClr val="0000FF"/>
                </a:solidFill>
              </a:rPr>
              <a:t>Nr. di </a:t>
            </a:r>
            <a:r>
              <a:rPr lang="it-IT" dirty="0" err="1">
                <a:solidFill>
                  <a:srgbClr val="0000FF"/>
                </a:solidFill>
              </a:rPr>
              <a:t>staves</a:t>
            </a:r>
            <a:r>
              <a:rPr lang="it-IT" dirty="0">
                <a:solidFill>
                  <a:srgbClr val="0000FF"/>
                </a:solidFill>
              </a:rPr>
              <a:t> 48 - 42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03309F3-27B5-46C7-B0D7-F75A6BFC653F}"/>
              </a:ext>
            </a:extLst>
          </p:cNvPr>
          <p:cNvSpPr txBox="1"/>
          <p:nvPr/>
        </p:nvSpPr>
        <p:spPr>
          <a:xfrm>
            <a:off x="4996131" y="1923249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Layer: 4 – 3</a:t>
            </a:r>
          </a:p>
          <a:p>
            <a:r>
              <a:rPr lang="it-IT" dirty="0">
                <a:solidFill>
                  <a:srgbClr val="0000FF"/>
                </a:solidFill>
              </a:rPr>
              <a:t>Nr. di </a:t>
            </a:r>
            <a:r>
              <a:rPr lang="it-IT" dirty="0" err="1">
                <a:solidFill>
                  <a:srgbClr val="0000FF"/>
                </a:solidFill>
              </a:rPr>
              <a:t>staves</a:t>
            </a:r>
            <a:r>
              <a:rPr lang="it-IT" dirty="0">
                <a:solidFill>
                  <a:srgbClr val="0000FF"/>
                </a:solidFill>
              </a:rPr>
              <a:t> 30 -24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E11B817-C486-4A02-BCE2-1EED80939806}"/>
              </a:ext>
            </a:extLst>
          </p:cNvPr>
          <p:cNvSpPr txBox="1"/>
          <p:nvPr/>
        </p:nvSpPr>
        <p:spPr>
          <a:xfrm>
            <a:off x="4566179" y="2523083"/>
            <a:ext cx="3363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Layer: 2 – 1 – 0</a:t>
            </a:r>
          </a:p>
          <a:p>
            <a:r>
              <a:rPr lang="it-IT" dirty="0">
                <a:solidFill>
                  <a:srgbClr val="0000FF"/>
                </a:solidFill>
              </a:rPr>
              <a:t>Nr. di </a:t>
            </a:r>
            <a:r>
              <a:rPr lang="it-IT" dirty="0" err="1">
                <a:solidFill>
                  <a:srgbClr val="0000FF"/>
                </a:solidFill>
              </a:rPr>
              <a:t>staves</a:t>
            </a:r>
            <a:r>
              <a:rPr lang="it-IT" dirty="0">
                <a:solidFill>
                  <a:srgbClr val="0000FF"/>
                </a:solidFill>
              </a:rPr>
              <a:t> 20 – 16 - 12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52590EB-BA96-4444-841A-5957D66C35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770" y="3480355"/>
            <a:ext cx="3404159" cy="314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430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627F1EA4-8731-4BC6-97DB-13FC8B83C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256"/>
            <a:ext cx="9144000" cy="659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485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edendo, chitarra&#10;&#10;Descrizione generata automaticamente">
            <a:extLst>
              <a:ext uri="{FF2B5EF4-FFF2-40B4-BE49-F238E27FC236}">
                <a16:creationId xmlns:a16="http://schemas.microsoft.com/office/drawing/2014/main" id="{DF75C90C-9CEE-4768-B0F6-A1AA0AC1A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" y="633412"/>
            <a:ext cx="89058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328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Immagine che contiene sedendo, tavolo, giocattolo&#10;&#10;Descrizione generata automaticamente">
            <a:extLst>
              <a:ext uri="{FF2B5EF4-FFF2-40B4-BE49-F238E27FC236}">
                <a16:creationId xmlns:a16="http://schemas.microsoft.com/office/drawing/2014/main" id="{87FF2BF0-D68C-4406-B1AB-6C795149D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7804"/>
            <a:ext cx="4866697" cy="3796987"/>
          </a:xfrm>
          <a:prstGeom prst="rect">
            <a:avLst/>
          </a:prstGeom>
        </p:spPr>
      </p:pic>
      <p:pic>
        <p:nvPicPr>
          <p:cNvPr id="14" name="Immagine 13" descr="Immagine che contiene sedendo, spazzolino, spazzola, blu&#10;&#10;Descrizione generata automaticamente">
            <a:extLst>
              <a:ext uri="{FF2B5EF4-FFF2-40B4-BE49-F238E27FC236}">
                <a16:creationId xmlns:a16="http://schemas.microsoft.com/office/drawing/2014/main" id="{C6F386C5-1167-45CF-A454-5F07CFDCD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7" y="4811626"/>
            <a:ext cx="9081053" cy="2044426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6541A65-AAF7-413B-902C-CE5A3350F50B}"/>
              </a:ext>
            </a:extLst>
          </p:cNvPr>
          <p:cNvSpPr txBox="1"/>
          <p:nvPr/>
        </p:nvSpPr>
        <p:spPr>
          <a:xfrm>
            <a:off x="5257800" y="663760"/>
            <a:ext cx="35782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latin typeface="Bookman Old Style" panose="02050604050505020204" pitchFamily="18" charset="0"/>
              </a:rPr>
              <a:t>7 </a:t>
            </a:r>
            <a:r>
              <a:rPr lang="it-IT" sz="2400" dirty="0" err="1">
                <a:latin typeface="Bookman Old Style" panose="02050604050505020204" pitchFamily="18" charset="0"/>
              </a:rPr>
              <a:t>layers</a:t>
            </a:r>
            <a:endParaRPr lang="it-IT" sz="2400" dirty="0">
              <a:latin typeface="Bookman Old Style" panose="02050604050505020204" pitchFamily="18" charset="0"/>
            </a:endParaRPr>
          </a:p>
          <a:p>
            <a:r>
              <a:rPr lang="it-IT" sz="2400" dirty="0">
                <a:latin typeface="Bookman Old Style" panose="02050604050505020204" pitchFamily="18" charset="0"/>
              </a:rPr>
              <a:t>12.5 Gigapixels</a:t>
            </a:r>
          </a:p>
          <a:p>
            <a:r>
              <a:rPr lang="it-IT" sz="2400" dirty="0" err="1">
                <a:latin typeface="Bookman Old Style" panose="02050604050505020204" pitchFamily="18" charset="0"/>
              </a:rPr>
              <a:t>binary</a:t>
            </a:r>
            <a:r>
              <a:rPr lang="it-IT" sz="2400" dirty="0">
                <a:latin typeface="Bookman Old Style" panose="02050604050505020204" pitchFamily="18" charset="0"/>
              </a:rPr>
              <a:t> </a:t>
            </a:r>
            <a:r>
              <a:rPr lang="it-IT" sz="2400" dirty="0" err="1">
                <a:latin typeface="Bookman Old Style" panose="02050604050505020204" pitchFamily="18" charset="0"/>
              </a:rPr>
              <a:t>readout</a:t>
            </a:r>
            <a:endParaRPr lang="it-IT" sz="2400" dirty="0">
              <a:latin typeface="Bookman Old Style" panose="02050604050505020204" pitchFamily="18" charset="0"/>
            </a:endParaRPr>
          </a:p>
          <a:p>
            <a:r>
              <a:rPr lang="it-IT" sz="2400" dirty="0">
                <a:latin typeface="Bookman Old Style" panose="02050604050505020204" pitchFamily="18" charset="0"/>
              </a:rPr>
              <a:t>~ 10 mq </a:t>
            </a:r>
            <a:r>
              <a:rPr lang="it-IT" sz="2400" dirty="0" err="1">
                <a:latin typeface="Bookman Old Style" panose="02050604050505020204" pitchFamily="18" charset="0"/>
              </a:rPr>
              <a:t>active</a:t>
            </a:r>
            <a:r>
              <a:rPr lang="it-IT" sz="2400" dirty="0">
                <a:latin typeface="Bookman Old Style" panose="02050604050505020204" pitchFamily="18" charset="0"/>
              </a:rPr>
              <a:t> </a:t>
            </a:r>
            <a:r>
              <a:rPr lang="it-IT" sz="2400" dirty="0" err="1">
                <a:latin typeface="Bookman Old Style" panose="02050604050505020204" pitchFamily="18" charset="0"/>
              </a:rPr>
              <a:t>surface</a:t>
            </a:r>
            <a:endParaRPr lang="it-IT" sz="2400" dirty="0">
              <a:latin typeface="Bookman Old Style" panose="02050604050505020204" pitchFamily="18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5F4FB24-0B3D-4BF6-9FEB-0983B5CD3A2B}"/>
              </a:ext>
            </a:extLst>
          </p:cNvPr>
          <p:cNvSpPr txBox="1"/>
          <p:nvPr/>
        </p:nvSpPr>
        <p:spPr>
          <a:xfrm>
            <a:off x="4038600" y="202095"/>
            <a:ext cx="3222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ALICE ITS Upgrade</a:t>
            </a:r>
          </a:p>
        </p:txBody>
      </p:sp>
    </p:spTree>
    <p:extLst>
      <p:ext uri="{BB962C8B-B14F-4D97-AF65-F5344CB8AC3E}">
        <p14:creationId xmlns:p14="http://schemas.microsoft.com/office/powerpoint/2010/main" val="875259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C86B339-8B1C-42CC-A60D-CBF9A1422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719168"/>
            <a:ext cx="3581400" cy="5198453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FC6A9EE-412C-4286-9AED-406F0F5B3C51}"/>
              </a:ext>
            </a:extLst>
          </p:cNvPr>
          <p:cNvSpPr/>
          <p:nvPr/>
        </p:nvSpPr>
        <p:spPr>
          <a:xfrm>
            <a:off x="524231" y="63301"/>
            <a:ext cx="3161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/>
              <a:t>Outer </a:t>
            </a:r>
            <a:r>
              <a:rPr lang="it-IT" sz="2800" dirty="0" err="1"/>
              <a:t>Barrel</a:t>
            </a:r>
            <a:r>
              <a:rPr lang="it-IT" sz="2800" dirty="0"/>
              <a:t> </a:t>
            </a:r>
            <a:r>
              <a:rPr lang="it-IT" sz="2800" dirty="0" err="1"/>
              <a:t>Stave</a:t>
            </a:r>
            <a:endParaRPr lang="it-IT" sz="2800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C303689-72FA-40B7-BF0C-F2EF595FAC10}"/>
              </a:ext>
            </a:extLst>
          </p:cNvPr>
          <p:cNvSpPr/>
          <p:nvPr/>
        </p:nvSpPr>
        <p:spPr>
          <a:xfrm>
            <a:off x="4267200" y="60960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After gluing, wire bonding and testing the modules are mounted into staves.</a:t>
            </a:r>
          </a:p>
          <a:p>
            <a:r>
              <a:rPr lang="en-US" sz="2800" dirty="0"/>
              <a:t>5 Stave assembly centers: Berkley (US), Daresbury (UK), Frascati (IT), NIKHEF (NL), Torino (IT)</a:t>
            </a:r>
          </a:p>
          <a:p>
            <a:r>
              <a:rPr lang="en-US" sz="2800" dirty="0"/>
              <a:t>Outer barrel stave:</a:t>
            </a:r>
            <a:endParaRPr lang="it-IT" sz="2800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08CE9642-91BD-498F-BADE-D72CF15650DC}"/>
              </a:ext>
            </a:extLst>
          </p:cNvPr>
          <p:cNvSpPr/>
          <p:nvPr/>
        </p:nvSpPr>
        <p:spPr>
          <a:xfrm>
            <a:off x="4572000" y="4149030"/>
            <a:ext cx="4038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/>
              <a:t>2 x 7 </a:t>
            </a:r>
            <a:r>
              <a:rPr lang="it-IT" sz="2800" dirty="0" err="1"/>
              <a:t>modules</a:t>
            </a:r>
            <a:endParaRPr lang="it-IT" sz="2800" dirty="0"/>
          </a:p>
          <a:p>
            <a:r>
              <a:rPr lang="it-IT" sz="2800" dirty="0" err="1"/>
              <a:t>Each</a:t>
            </a:r>
            <a:r>
              <a:rPr lang="it-IT" sz="2800" dirty="0"/>
              <a:t> </a:t>
            </a:r>
            <a:r>
              <a:rPr lang="it-IT" sz="2800" dirty="0" err="1"/>
              <a:t>module</a:t>
            </a:r>
            <a:r>
              <a:rPr lang="it-IT" sz="2800" dirty="0"/>
              <a:t>: 14 chips (100 </a:t>
            </a:r>
            <a:r>
              <a:rPr lang="it-IT" sz="2800" dirty="0" err="1"/>
              <a:t>um</a:t>
            </a:r>
            <a:r>
              <a:rPr lang="it-IT" sz="2800" dirty="0"/>
              <a:t> </a:t>
            </a:r>
            <a:r>
              <a:rPr lang="it-IT" sz="2800" dirty="0" err="1"/>
              <a:t>thick</a:t>
            </a:r>
            <a:r>
              <a:rPr lang="it-IT" sz="2800" dirty="0"/>
              <a:t>)</a:t>
            </a:r>
          </a:p>
          <a:p>
            <a:r>
              <a:rPr lang="it-IT" sz="2800" dirty="0"/>
              <a:t>~ 100M </a:t>
            </a:r>
            <a:r>
              <a:rPr lang="it-IT" sz="2800" dirty="0" err="1"/>
              <a:t>channels</a:t>
            </a:r>
            <a:r>
              <a:rPr lang="it-IT" sz="2800" dirty="0"/>
              <a:t>/</a:t>
            </a:r>
            <a:r>
              <a:rPr lang="it-IT" sz="2800" dirty="0" err="1"/>
              <a:t>stave</a:t>
            </a:r>
            <a:endParaRPr lang="it-IT" sz="2800" dirty="0"/>
          </a:p>
        </p:txBody>
      </p:sp>
      <p:pic>
        <p:nvPicPr>
          <p:cNvPr id="7" name="Immagine 6" descr="Immagine che contiene disegnando, gioco, tavolo&#10;&#10;Descrizione generata automaticamente">
            <a:extLst>
              <a:ext uri="{FF2B5EF4-FFF2-40B4-BE49-F238E27FC236}">
                <a16:creationId xmlns:a16="http://schemas.microsoft.com/office/drawing/2014/main" id="{EB7393C1-BB63-4E35-A0FB-B6EAAB52C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085337"/>
            <a:ext cx="10191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447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616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4964E05-23D8-4400-BD6F-A644B02D1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4026" y="2043663"/>
            <a:ext cx="4578895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Esempio di una fase di assemblaggio di Half Stave</a:t>
            </a:r>
          </a:p>
        </p:txBody>
      </p:sp>
    </p:spTree>
    <p:extLst>
      <p:ext uri="{BB962C8B-B14F-4D97-AF65-F5344CB8AC3E}">
        <p14:creationId xmlns:p14="http://schemas.microsoft.com/office/powerpoint/2010/main" val="24548693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interni, tavolo, stanza, bianco&#10;&#10;Descrizione generata automaticamente">
            <a:extLst>
              <a:ext uri="{FF2B5EF4-FFF2-40B4-BE49-F238E27FC236}">
                <a16:creationId xmlns:a16="http://schemas.microsoft.com/office/drawing/2014/main" id="{A8416CB6-2D37-47A5-A171-A2A3B97637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" r="7382" b="-2"/>
          <a:stretch/>
        </p:blipFill>
        <p:spPr>
          <a:xfrm>
            <a:off x="241298" y="321732"/>
            <a:ext cx="4296411" cy="6214533"/>
          </a:xfrm>
          <a:prstGeom prst="rect">
            <a:avLst/>
          </a:prstGeom>
        </p:spPr>
      </p:pic>
      <p:pic>
        <p:nvPicPr>
          <p:cNvPr id="3" name="Immagine 2" descr="Immagine che contiene interni, sedendo, tavolo, metallo&#10;&#10;Descrizione generata automaticamente">
            <a:extLst>
              <a:ext uri="{FF2B5EF4-FFF2-40B4-BE49-F238E27FC236}">
                <a16:creationId xmlns:a16="http://schemas.microsoft.com/office/drawing/2014/main" id="{75404B55-337B-4863-B971-14877FBFFC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5" r="5561" b="-2"/>
          <a:stretch/>
        </p:blipFill>
        <p:spPr>
          <a:xfrm>
            <a:off x="4606290" y="321732"/>
            <a:ext cx="4296411" cy="621453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 descr="Immagine che contiene interni, metallo, tavolo, nero&#10;&#10;Descrizione generata automaticamente">
            <a:extLst>
              <a:ext uri="{FF2B5EF4-FFF2-40B4-BE49-F238E27FC236}">
                <a16:creationId xmlns:a16="http://schemas.microsoft.com/office/drawing/2014/main" id="{231F2B6D-3002-433D-A1E9-571AFFD53D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43467"/>
            <a:ext cx="4623986" cy="557106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9194D8C-A4CD-4BAC-8D6E-D8175F9F72AA}"/>
              </a:ext>
            </a:extLst>
          </p:cNvPr>
          <p:cNvSpPr txBox="1"/>
          <p:nvPr/>
        </p:nvSpPr>
        <p:spPr>
          <a:xfrm>
            <a:off x="5522495" y="1143000"/>
            <a:ext cx="32878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Le dimensioni finali di ogni singolo chip sono 1.5×3 cm</a:t>
            </a:r>
            <a:r>
              <a:rPr lang="it-IT" sz="2400" baseline="30000" dirty="0"/>
              <a:t>2</a:t>
            </a:r>
            <a:r>
              <a:rPr lang="it-IT" sz="2400" dirty="0"/>
              <a:t>, segmentato in mezzo milione di pixel di dimensioni 28×28 µm</a:t>
            </a:r>
            <a:r>
              <a:rPr lang="it-IT" sz="2400" baseline="30000" dirty="0"/>
              <a:t>2</a:t>
            </a:r>
            <a:r>
              <a:rPr lang="it-IT" sz="2400" dirty="0"/>
              <a:t>, fabbricato usando la tecnologia </a:t>
            </a:r>
            <a:r>
              <a:rPr lang="it-IT" sz="2400" dirty="0" err="1"/>
              <a:t>TowerJazz</a:t>
            </a:r>
            <a:r>
              <a:rPr lang="it-IT" sz="2400" dirty="0"/>
              <a:t> MAPS (</a:t>
            </a:r>
            <a:r>
              <a:rPr lang="it-IT" sz="2400" dirty="0" err="1"/>
              <a:t>Monolithic</a:t>
            </a:r>
            <a:r>
              <a:rPr lang="it-IT" sz="2400" dirty="0"/>
              <a:t> Active Pixel Sensor).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interni, metallo, tavolo, nero&#10;&#10;Descrizione generata automaticamente">
            <a:extLst>
              <a:ext uri="{FF2B5EF4-FFF2-40B4-BE49-F238E27FC236}">
                <a16:creationId xmlns:a16="http://schemas.microsoft.com/office/drawing/2014/main" id="{2A8AC0D5-DBD7-4358-898C-F2EF1F4B7D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0" b="22320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31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533400" y="0"/>
            <a:ext cx="8229600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b="1" dirty="0" err="1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Liberta’</a:t>
            </a:r>
            <a:r>
              <a:rPr lang="it-IT" sz="3200" b="1" dirty="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Asintotica </a:t>
            </a:r>
            <a:r>
              <a:rPr lang="it-IT" sz="3200" b="1" dirty="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Confinamento</a:t>
            </a:r>
            <a:r>
              <a:rPr lang="it-IT" sz="3200" b="1" dirty="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endParaRPr lang="en-US" sz="3200" b="1" dirty="0">
              <a:solidFill>
                <a:srgbClr val="063DE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0181" name="Picture 12" descr="confinemen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14400"/>
            <a:ext cx="165100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27" name="AutoShape 19"/>
          <p:cNvSpPr>
            <a:spLocks noChangeArrowheads="1"/>
          </p:cNvSpPr>
          <p:nvPr/>
        </p:nvSpPr>
        <p:spPr bwMode="auto">
          <a:xfrm>
            <a:off x="5334000" y="990600"/>
            <a:ext cx="609600" cy="304800"/>
          </a:xfrm>
          <a:prstGeom prst="rightArrow">
            <a:avLst>
              <a:gd name="adj1" fmla="val 29167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Calibri" pitchFamily="34" charset="0"/>
            </a:endParaRPr>
          </a:p>
        </p:txBody>
      </p: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2819400" y="685800"/>
            <a:ext cx="2286000" cy="2043113"/>
            <a:chOff x="1776" y="432"/>
            <a:chExt cx="1440" cy="1287"/>
          </a:xfrm>
        </p:grpSpPr>
        <p:graphicFrame>
          <p:nvGraphicFramePr>
            <p:cNvPr id="50179" name="Object 3"/>
            <p:cNvGraphicFramePr>
              <a:graphicFrameLocks noChangeAspect="1"/>
            </p:cNvGraphicFramePr>
            <p:nvPr/>
          </p:nvGraphicFramePr>
          <p:xfrm>
            <a:off x="1776" y="432"/>
            <a:ext cx="1440" cy="5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36" name="Equation" r:id="rId5" imgW="952200" imgH="393480" progId="Equation.3">
                    <p:embed/>
                  </p:oleObj>
                </mc:Choice>
                <mc:Fallback>
                  <p:oleObj name="Equation" r:id="rId5" imgW="952200" imgH="393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432"/>
                          <a:ext cx="1440" cy="5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0195" name="Group 37"/>
            <p:cNvGrpSpPr>
              <a:grpSpLocks/>
            </p:cNvGrpSpPr>
            <p:nvPr/>
          </p:nvGrpSpPr>
          <p:grpSpPr bwMode="auto">
            <a:xfrm>
              <a:off x="1804" y="912"/>
              <a:ext cx="1124" cy="807"/>
              <a:chOff x="1804" y="912"/>
              <a:chExt cx="1124" cy="807"/>
            </a:xfrm>
          </p:grpSpPr>
          <p:sp>
            <p:nvSpPr>
              <p:cNvPr id="50196" name="Line 21"/>
              <p:cNvSpPr>
                <a:spLocks noChangeShapeType="1"/>
              </p:cNvSpPr>
              <p:nvPr/>
            </p:nvSpPr>
            <p:spPr bwMode="auto">
              <a:xfrm flipV="1">
                <a:off x="2016" y="912"/>
                <a:ext cx="0" cy="7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197" name="Text Box 23"/>
              <p:cNvSpPr txBox="1">
                <a:spLocks noChangeArrowheads="1"/>
              </p:cNvSpPr>
              <p:nvPr/>
            </p:nvSpPr>
            <p:spPr bwMode="auto">
              <a:xfrm>
                <a:off x="1804" y="942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latin typeface="Comic Sans MS" pitchFamily="66" charset="0"/>
                  </a:rPr>
                  <a:t>V</a:t>
                </a:r>
              </a:p>
            </p:txBody>
          </p:sp>
          <p:sp>
            <p:nvSpPr>
              <p:cNvPr id="50198" name="Text Box 24"/>
              <p:cNvSpPr txBox="1">
                <a:spLocks noChangeArrowheads="1"/>
              </p:cNvSpPr>
              <p:nvPr/>
            </p:nvSpPr>
            <p:spPr bwMode="auto">
              <a:xfrm>
                <a:off x="2736" y="1488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latin typeface="Comic Sans MS" pitchFamily="66" charset="0"/>
                  </a:rPr>
                  <a:t>r</a:t>
                </a:r>
              </a:p>
            </p:txBody>
          </p:sp>
          <p:sp>
            <p:nvSpPr>
              <p:cNvPr id="50199" name="Line 25"/>
              <p:cNvSpPr>
                <a:spLocks noChangeShapeType="1"/>
              </p:cNvSpPr>
              <p:nvPr/>
            </p:nvSpPr>
            <p:spPr bwMode="auto">
              <a:xfrm flipV="1">
                <a:off x="2016" y="1632"/>
                <a:ext cx="7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200" name="Freeform 29"/>
              <p:cNvSpPr>
                <a:spLocks/>
              </p:cNvSpPr>
              <p:nvPr/>
            </p:nvSpPr>
            <p:spPr bwMode="auto">
              <a:xfrm>
                <a:off x="2064" y="1056"/>
                <a:ext cx="528" cy="528"/>
              </a:xfrm>
              <a:custGeom>
                <a:avLst/>
                <a:gdLst>
                  <a:gd name="T0" fmla="*/ 0 w 528"/>
                  <a:gd name="T1" fmla="*/ 0 h 528"/>
                  <a:gd name="T2" fmla="*/ 144 w 528"/>
                  <a:gd name="T3" fmla="*/ 384 h 528"/>
                  <a:gd name="T4" fmla="*/ 528 w 528"/>
                  <a:gd name="T5" fmla="*/ 528 h 528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528"/>
                  <a:gd name="T11" fmla="*/ 528 w 528"/>
                  <a:gd name="T12" fmla="*/ 528 h 5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528">
                    <a:moveTo>
                      <a:pt x="0" y="0"/>
                    </a:moveTo>
                    <a:cubicBezTo>
                      <a:pt x="28" y="148"/>
                      <a:pt x="56" y="296"/>
                      <a:pt x="144" y="384"/>
                    </a:cubicBezTo>
                    <a:cubicBezTo>
                      <a:pt x="232" y="472"/>
                      <a:pt x="380" y="500"/>
                      <a:pt x="528" y="528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6248400" y="788988"/>
            <a:ext cx="2057400" cy="1939925"/>
            <a:chOff x="3936" y="497"/>
            <a:chExt cx="1296" cy="1222"/>
          </a:xfrm>
        </p:grpSpPr>
        <p:graphicFrame>
          <p:nvGraphicFramePr>
            <p:cNvPr id="50178" name="Object 2"/>
            <p:cNvGraphicFramePr>
              <a:graphicFrameLocks noChangeAspect="1"/>
            </p:cNvGraphicFramePr>
            <p:nvPr/>
          </p:nvGraphicFramePr>
          <p:xfrm>
            <a:off x="3936" y="497"/>
            <a:ext cx="1296" cy="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37" name="Equation" r:id="rId7" imgW="711000" imgH="253800" progId="Equation.3">
                    <p:embed/>
                  </p:oleObj>
                </mc:Choice>
                <mc:Fallback>
                  <p:oleObj name="Equation" r:id="rId7" imgW="711000" imgH="2538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6" y="497"/>
                          <a:ext cx="1296" cy="4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0189" name="Group 39"/>
            <p:cNvGrpSpPr>
              <a:grpSpLocks/>
            </p:cNvGrpSpPr>
            <p:nvPr/>
          </p:nvGrpSpPr>
          <p:grpSpPr bwMode="auto">
            <a:xfrm>
              <a:off x="4012" y="912"/>
              <a:ext cx="1124" cy="807"/>
              <a:chOff x="4012" y="912"/>
              <a:chExt cx="1124" cy="807"/>
            </a:xfrm>
          </p:grpSpPr>
          <p:sp>
            <p:nvSpPr>
              <p:cNvPr id="50190" name="Line 30"/>
              <p:cNvSpPr>
                <a:spLocks noChangeShapeType="1"/>
              </p:cNvSpPr>
              <p:nvPr/>
            </p:nvSpPr>
            <p:spPr bwMode="auto">
              <a:xfrm flipV="1">
                <a:off x="4224" y="912"/>
                <a:ext cx="0" cy="7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191" name="Text Box 31"/>
              <p:cNvSpPr txBox="1">
                <a:spLocks noChangeArrowheads="1"/>
              </p:cNvSpPr>
              <p:nvPr/>
            </p:nvSpPr>
            <p:spPr bwMode="auto">
              <a:xfrm>
                <a:off x="4012" y="942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latin typeface="Comic Sans MS" pitchFamily="66" charset="0"/>
                  </a:rPr>
                  <a:t>V</a:t>
                </a:r>
              </a:p>
            </p:txBody>
          </p:sp>
          <p:sp>
            <p:nvSpPr>
              <p:cNvPr id="50192" name="Text Box 32"/>
              <p:cNvSpPr txBox="1">
                <a:spLocks noChangeArrowheads="1"/>
              </p:cNvSpPr>
              <p:nvPr/>
            </p:nvSpPr>
            <p:spPr bwMode="auto">
              <a:xfrm>
                <a:off x="4944" y="1488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latin typeface="Comic Sans MS" pitchFamily="66" charset="0"/>
                  </a:rPr>
                  <a:t>r</a:t>
                </a:r>
              </a:p>
            </p:txBody>
          </p:sp>
          <p:sp>
            <p:nvSpPr>
              <p:cNvPr id="50193" name="Line 33"/>
              <p:cNvSpPr>
                <a:spLocks noChangeShapeType="1"/>
              </p:cNvSpPr>
              <p:nvPr/>
            </p:nvSpPr>
            <p:spPr bwMode="auto">
              <a:xfrm flipV="1">
                <a:off x="4224" y="1632"/>
                <a:ext cx="7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194" name="Freeform 36"/>
              <p:cNvSpPr>
                <a:spLocks/>
              </p:cNvSpPr>
              <p:nvPr/>
            </p:nvSpPr>
            <p:spPr bwMode="auto">
              <a:xfrm>
                <a:off x="4272" y="1008"/>
                <a:ext cx="672" cy="576"/>
              </a:xfrm>
              <a:custGeom>
                <a:avLst/>
                <a:gdLst>
                  <a:gd name="T0" fmla="*/ 0 w 672"/>
                  <a:gd name="T1" fmla="*/ 576 h 576"/>
                  <a:gd name="T2" fmla="*/ 384 w 672"/>
                  <a:gd name="T3" fmla="*/ 480 h 576"/>
                  <a:gd name="T4" fmla="*/ 672 w 672"/>
                  <a:gd name="T5" fmla="*/ 0 h 576"/>
                  <a:gd name="T6" fmla="*/ 0 60000 65536"/>
                  <a:gd name="T7" fmla="*/ 0 60000 65536"/>
                  <a:gd name="T8" fmla="*/ 0 60000 65536"/>
                  <a:gd name="T9" fmla="*/ 0 w 672"/>
                  <a:gd name="T10" fmla="*/ 0 h 576"/>
                  <a:gd name="T11" fmla="*/ 672 w 672"/>
                  <a:gd name="T12" fmla="*/ 576 h 57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72" h="576">
                    <a:moveTo>
                      <a:pt x="0" y="576"/>
                    </a:moveTo>
                    <a:cubicBezTo>
                      <a:pt x="136" y="576"/>
                      <a:pt x="272" y="576"/>
                      <a:pt x="384" y="480"/>
                    </a:cubicBezTo>
                    <a:cubicBezTo>
                      <a:pt x="496" y="384"/>
                      <a:pt x="584" y="192"/>
                      <a:pt x="672" y="0"/>
                    </a:cubicBezTo>
                  </a:path>
                </a:pathLst>
              </a:cu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</p:grpSp>
      <p:grpSp>
        <p:nvGrpSpPr>
          <p:cNvPr id="38" name="Gruppo 37"/>
          <p:cNvGrpSpPr>
            <a:grpSpLocks/>
          </p:cNvGrpSpPr>
          <p:nvPr/>
        </p:nvGrpSpPr>
        <p:grpSpPr bwMode="auto">
          <a:xfrm>
            <a:off x="914400" y="2977107"/>
            <a:ext cx="7620000" cy="1752600"/>
            <a:chOff x="914400" y="2977107"/>
            <a:chExt cx="7620000" cy="1752600"/>
          </a:xfrm>
        </p:grpSpPr>
        <p:sp>
          <p:nvSpPr>
            <p:cNvPr id="37" name="Rettangolo 36"/>
            <p:cNvSpPr/>
            <p:nvPr/>
          </p:nvSpPr>
          <p:spPr>
            <a:xfrm>
              <a:off x="914400" y="2977107"/>
              <a:ext cx="7620000" cy="17526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pic>
          <p:nvPicPr>
            <p:cNvPr id="50187" name="Picture 12" descr="gluon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45903" y="3273197"/>
              <a:ext cx="1219200" cy="1146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8" name="Text Box 13"/>
            <p:cNvSpPr txBox="1">
              <a:spLocks noChangeArrowheads="1"/>
            </p:cNvSpPr>
            <p:nvPr/>
          </p:nvSpPr>
          <p:spPr bwMode="auto">
            <a:xfrm>
              <a:off x="2584269" y="3304926"/>
              <a:ext cx="5715000" cy="1096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Allontanando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i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quark,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si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crea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una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tensione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con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energia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sufficiente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a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creare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altre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</a:t>
              </a:r>
              <a:r>
                <a:rPr lang="en-US" sz="2200" dirty="0" err="1">
                  <a:solidFill>
                    <a:srgbClr val="0000FF"/>
                  </a:solidFill>
                  <a:latin typeface="Comic Sans MS" pitchFamily="66" charset="0"/>
                </a:rPr>
                <a:t>particelle</a:t>
              </a:r>
              <a:r>
                <a:rPr lang="en-US" sz="2200" dirty="0">
                  <a:solidFill>
                    <a:srgbClr val="0000FF"/>
                  </a:solidFill>
                  <a:latin typeface="Comic Sans MS" pitchFamily="66" charset="0"/>
                </a:rPr>
                <a:t>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interni, tavolo, sedendo, largo&#10;&#10;Descrizione generata automaticamente">
            <a:extLst>
              <a:ext uri="{FF2B5EF4-FFF2-40B4-BE49-F238E27FC236}">
                <a16:creationId xmlns:a16="http://schemas.microsoft.com/office/drawing/2014/main" id="{366CBB6F-7A2E-48D5-A037-D1A13ED604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20" y="10"/>
            <a:ext cx="4571980" cy="6857990"/>
          </a:xfrm>
          <a:prstGeom prst="rect">
            <a:avLst/>
          </a:prstGeom>
        </p:spPr>
      </p:pic>
      <p:pic>
        <p:nvPicPr>
          <p:cNvPr id="5" name="Immagine 4" descr="Immagine che contiene circuito&#10;&#10;Descrizione generata automaticamente">
            <a:extLst>
              <a:ext uri="{FF2B5EF4-FFF2-40B4-BE49-F238E27FC236}">
                <a16:creationId xmlns:a16="http://schemas.microsoft.com/office/drawing/2014/main" id="{9F2B46F6-DCEA-49E0-BE3B-3FEC938F68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3" r="3308"/>
          <a:stretch/>
        </p:blipFill>
        <p:spPr>
          <a:xfrm>
            <a:off x="4572000" y="10"/>
            <a:ext cx="4572000" cy="68579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pavimento, tavolo, dilegno, sedendo&#10;&#10;Descrizione generata automaticamente">
            <a:extLst>
              <a:ext uri="{FF2B5EF4-FFF2-40B4-BE49-F238E27FC236}">
                <a16:creationId xmlns:a16="http://schemas.microsoft.com/office/drawing/2014/main" id="{2FFF02E3-9DB5-45E7-8508-33F3A3A5F8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7" b="23603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7564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interni, uomo, persona, soffitto&#10;&#10;Descrizione generata automaticamente">
            <a:extLst>
              <a:ext uri="{FF2B5EF4-FFF2-40B4-BE49-F238E27FC236}">
                <a16:creationId xmlns:a16="http://schemas.microsoft.com/office/drawing/2014/main" id="{657D19C7-A9CA-4FC2-9131-C79B7CC102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783167"/>
            <a:ext cx="3968749" cy="5291665"/>
          </a:xfrm>
          <a:prstGeom prst="rect">
            <a:avLst/>
          </a:prstGeom>
        </p:spPr>
      </p:pic>
      <p:pic>
        <p:nvPicPr>
          <p:cNvPr id="3" name="Immagine 2" descr="Immagine che contiene soffitto, interni, uomo, inpiedi&#10;&#10;Descrizione generata automaticamente">
            <a:extLst>
              <a:ext uri="{FF2B5EF4-FFF2-40B4-BE49-F238E27FC236}">
                <a16:creationId xmlns:a16="http://schemas.microsoft.com/office/drawing/2014/main" id="{39990201-FEC4-437A-AA21-AAB702E499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648" y="783166"/>
            <a:ext cx="3968751" cy="529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042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pag02"/>
          <p:cNvPicPr>
            <a:picLocks noChangeAspect="1" noChangeArrowheads="1"/>
          </p:cNvPicPr>
          <p:nvPr/>
        </p:nvPicPr>
        <p:blipFill>
          <a:blip r:embed="rId3">
            <a:lum bright="12000" contrast="44000"/>
            <a:grayscl/>
          </a:blip>
          <a:srcRect/>
          <a:stretch>
            <a:fillRect/>
          </a:stretch>
        </p:blipFill>
        <p:spPr bwMode="auto">
          <a:xfrm>
            <a:off x="-12700" y="-6350"/>
            <a:ext cx="9156700" cy="686435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FFFFED"/>
              </a:gs>
            </a:gsLst>
            <a:lin ang="2700000" scaled="1"/>
          </a:gradFill>
          <a:ln w="95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196610" name="Text Box 3"/>
          <p:cNvSpPr txBox="1">
            <a:spLocks noChangeArrowheads="1"/>
          </p:cNvSpPr>
          <p:nvPr/>
        </p:nvSpPr>
        <p:spPr bwMode="auto">
          <a:xfrm>
            <a:off x="1828800" y="76200"/>
            <a:ext cx="556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chemeClr val="bg1"/>
                </a:solidFill>
                <a:latin typeface="Comic Sans MS" pitchFamily="66" charset="0"/>
              </a:rPr>
              <a:t>Conclusioni</a:t>
            </a:r>
          </a:p>
        </p:txBody>
      </p:sp>
      <p:sp>
        <p:nvSpPr>
          <p:cNvPr id="196611" name="Text Box 5"/>
          <p:cNvSpPr txBox="1">
            <a:spLocks noChangeArrowheads="1"/>
          </p:cNvSpPr>
          <p:nvPr/>
        </p:nvSpPr>
        <p:spPr bwMode="auto">
          <a:xfrm>
            <a:off x="0" y="12493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it-IT" sz="32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0" y="822325"/>
            <a:ext cx="8915400" cy="2528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3200" b="1">
                <a:solidFill>
                  <a:schemeClr val="bg1"/>
                </a:solidFill>
                <a:latin typeface="Comic Sans MS" pitchFamily="66" charset="0"/>
              </a:rPr>
              <a:t>La Fisica è una scienza antica che si è sviluppata vertiginosamente negli ultimi decenni ed ha cambiato profondamente sia il modo di pensare che il modo di vivere di tutti noi</a:t>
            </a:r>
            <a:endParaRPr lang="en-US" sz="32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0" y="3505200"/>
            <a:ext cx="8915400" cy="3016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3200" b="1">
                <a:solidFill>
                  <a:schemeClr val="bg1"/>
                </a:solidFill>
                <a:latin typeface="Comic Sans MS" pitchFamily="66" charset="0"/>
              </a:rPr>
              <a:t>La Fisica è affascinante perchè è una scienza fondamentale, una vera e propria filosofia naturale, che insegna a interrogare la natura ponendo le domande giuste e a organizzare le risposte in schemi semplici e generali</a:t>
            </a:r>
            <a:endParaRPr lang="en-US" sz="3200" b="1">
              <a:solidFill>
                <a:schemeClr val="bg1"/>
              </a:solidFill>
              <a:latin typeface="Comic Sans MS" pitchFamily="66" charset="0"/>
            </a:endParaRPr>
          </a:p>
        </p:txBody>
      </p:sp>
      <p:grpSp>
        <p:nvGrpSpPr>
          <p:cNvPr id="12" name="Gruppo 11"/>
          <p:cNvGrpSpPr>
            <a:grpSpLocks/>
          </p:cNvGrpSpPr>
          <p:nvPr/>
        </p:nvGrpSpPr>
        <p:grpSpPr bwMode="auto">
          <a:xfrm>
            <a:off x="0" y="1828800"/>
            <a:ext cx="9144000" cy="5029200"/>
            <a:chOff x="0" y="1828800"/>
            <a:chExt cx="9144000" cy="5029200"/>
          </a:xfrm>
        </p:grpSpPr>
        <p:pic>
          <p:nvPicPr>
            <p:cNvPr id="196615" name="Picture 2" descr="Header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5745162"/>
              <a:ext cx="9144000" cy="1112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ttangolo 8"/>
            <p:cNvSpPr/>
            <p:nvPr/>
          </p:nvSpPr>
          <p:spPr>
            <a:xfrm>
              <a:off x="443345" y="1828800"/>
              <a:ext cx="8305800" cy="25908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609600" y="1981200"/>
              <a:ext cx="8201025" cy="22463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Alice</a:t>
              </a:r>
              <a:r>
                <a:rPr lang="it-IT" sz="2800" dirty="0">
                  <a:solidFill>
                    <a:srgbClr val="FF0000"/>
                  </a:solidFill>
                  <a:latin typeface="Comic Sans MS" pitchFamily="66" charset="0"/>
                </a:rPr>
                <a:t> e tutti gli esperimenti </a:t>
              </a:r>
              <a:r>
                <a:rPr lang="it-IT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LHC</a:t>
              </a:r>
              <a:r>
                <a:rPr lang="it-IT" sz="2800" dirty="0">
                  <a:solidFill>
                    <a:srgbClr val="FF0000"/>
                  </a:solidFill>
                  <a:latin typeface="Comic Sans MS" pitchFamily="66" charset="0"/>
                </a:rPr>
                <a:t> hanno un ruolo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800" dirty="0">
                  <a:solidFill>
                    <a:srgbClr val="FF0000"/>
                  </a:solidFill>
                  <a:latin typeface="Comic Sans MS" pitchFamily="66" charset="0"/>
                </a:rPr>
                <a:t>predominante nella fisica del XXI secolo …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2800" dirty="0">
                <a:solidFill>
                  <a:srgbClr val="FF0000"/>
                </a:solidFill>
                <a:latin typeface="Comic Sans MS" pitchFamily="66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800" dirty="0">
                  <a:solidFill>
                    <a:srgbClr val="FF0000"/>
                  </a:solidFill>
                  <a:latin typeface="Comic Sans MS" pitchFamily="66" charset="0"/>
                </a:rPr>
                <a:t>Rimanete “</a:t>
              </a:r>
              <a:r>
                <a:rPr lang="it-IT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sintonizzati</a:t>
              </a:r>
              <a:r>
                <a:rPr lang="it-IT" sz="2800" dirty="0">
                  <a:solidFill>
                    <a:srgbClr val="FF0000"/>
                  </a:solidFill>
                  <a:latin typeface="Comic Sans MS" pitchFamily="66" charset="0"/>
                </a:rPr>
                <a:t>” perché importantissimi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2800" dirty="0">
                  <a:solidFill>
                    <a:srgbClr val="FF0000"/>
                  </a:solidFill>
                  <a:latin typeface="Comic Sans MS" pitchFamily="66" charset="0"/>
                </a:rPr>
                <a:t>risultati arriveranno presto!</a:t>
              </a:r>
              <a:endParaRPr lang="it-IT" sz="24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animBg="1" autoUpdateAnimBg="0"/>
      <p:bldP spid="135177" grpId="0"/>
      <p:bldP spid="1351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4"/>
          <p:cNvSpPr txBox="1">
            <a:spLocks noChangeArrowheads="1"/>
          </p:cNvSpPr>
          <p:nvPr/>
        </p:nvSpPr>
        <p:spPr bwMode="auto">
          <a:xfrm>
            <a:off x="228600" y="0"/>
            <a:ext cx="86106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800" b="1">
                <a:solidFill>
                  <a:schemeClr val="accent2"/>
                </a:solidFill>
              </a:rPr>
              <a:t>QCD</a:t>
            </a:r>
          </a:p>
          <a:p>
            <a:pPr algn="ctr"/>
            <a:endParaRPr lang="it-IT" sz="2000" b="1">
              <a:solidFill>
                <a:schemeClr val="accent2"/>
              </a:solidFill>
            </a:endParaRPr>
          </a:p>
          <a:p>
            <a:pPr algn="just"/>
            <a:r>
              <a:rPr lang="it-IT" sz="2200" b="1"/>
              <a:t>La Cromodinamica Quantistica (QCD) è una teoria </a:t>
            </a:r>
            <a:r>
              <a:rPr lang="it-IT" sz="2200" b="1">
                <a:hlinkClick r:id="rId2" tooltip="Fisica"/>
              </a:rPr>
              <a:t>fisica</a:t>
            </a:r>
            <a:r>
              <a:rPr lang="it-IT" sz="2200" b="1"/>
              <a:t> che descrive una delle forze fondamentali: l'</a:t>
            </a:r>
            <a:r>
              <a:rPr lang="it-IT" sz="2200" b="1">
                <a:hlinkClick r:id="rId3" tooltip="Interazione forte"/>
              </a:rPr>
              <a:t>interazione forte</a:t>
            </a:r>
            <a:r>
              <a:rPr lang="it-IT" sz="2200" b="1"/>
              <a:t>. È stata proposta per la prima volta nei primi </a:t>
            </a:r>
            <a:r>
              <a:rPr lang="it-IT" sz="2200" b="1">
                <a:hlinkClick r:id="rId4" tooltip="Anni 1970"/>
              </a:rPr>
              <a:t>anni Settanta</a:t>
            </a:r>
            <a:r>
              <a:rPr lang="it-IT" sz="2200" b="1"/>
              <a:t> da </a:t>
            </a:r>
            <a:r>
              <a:rPr lang="it-IT" sz="2200" b="1">
                <a:hlinkClick r:id="rId5" tooltip="Frank Wilczek"/>
              </a:rPr>
              <a:t>Frank Wilczek</a:t>
            </a:r>
            <a:r>
              <a:rPr lang="it-IT" sz="2200" b="1"/>
              <a:t> e </a:t>
            </a:r>
            <a:r>
              <a:rPr lang="it-IT" sz="2200" b="1">
                <a:hlinkClick r:id="rId6" tooltip="David Gross"/>
              </a:rPr>
              <a:t>David Gross</a:t>
            </a:r>
            <a:r>
              <a:rPr lang="it-IT" sz="2200" b="1"/>
              <a:t>. Usa la </a:t>
            </a:r>
            <a:r>
              <a:rPr lang="it-IT" sz="2200" b="1">
                <a:hlinkClick r:id="rId7" tooltip="Teoria quantistica dei campi"/>
              </a:rPr>
              <a:t>teoria quantistica di campo</a:t>
            </a:r>
            <a:r>
              <a:rPr lang="it-IT" sz="2200" b="1"/>
              <a:t> per descrivere l'interazione tra </a:t>
            </a:r>
            <a:r>
              <a:rPr lang="it-IT" sz="2200" b="1">
                <a:hlinkClick r:id="rId8" tooltip="Quark (particella)"/>
              </a:rPr>
              <a:t>quark</a:t>
            </a:r>
            <a:r>
              <a:rPr lang="it-IT" sz="2200" b="1"/>
              <a:t> e </a:t>
            </a:r>
            <a:r>
              <a:rPr lang="it-IT" sz="2200" b="1">
                <a:hlinkClick r:id="rId9" tooltip="Gluone"/>
              </a:rPr>
              <a:t>gluoni</a:t>
            </a:r>
            <a:r>
              <a:rPr lang="it-IT" sz="2200" b="1"/>
              <a:t>. Il nome deriva per analogia con la </a:t>
            </a:r>
            <a:r>
              <a:rPr lang="it-IT" sz="2200" b="1">
                <a:hlinkClick r:id="rId10" tooltip="QED"/>
              </a:rPr>
              <a:t>QED</a:t>
            </a:r>
            <a:r>
              <a:rPr lang="it-IT" sz="2200" b="1"/>
              <a:t>, </a:t>
            </a:r>
            <a:r>
              <a:rPr lang="it-IT" sz="2200" b="1" i="1"/>
              <a:t>Quantum ElectroDynamics</a:t>
            </a:r>
            <a:r>
              <a:rPr lang="it-IT" sz="2200" b="1"/>
              <a:t> (elettrodinamica quantistica).</a:t>
            </a:r>
            <a:r>
              <a:rPr lang="it-IT" sz="2200"/>
              <a:t> 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52600" y="3338513"/>
            <a:ext cx="5467350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o 22"/>
          <p:cNvGrpSpPr>
            <a:grpSpLocks/>
          </p:cNvGrpSpPr>
          <p:nvPr/>
        </p:nvGrpSpPr>
        <p:grpSpPr bwMode="auto">
          <a:xfrm>
            <a:off x="304800" y="838200"/>
            <a:ext cx="4191000" cy="2849563"/>
            <a:chOff x="304800" y="838200"/>
            <a:chExt cx="4191000" cy="2849563"/>
          </a:xfrm>
        </p:grpSpPr>
        <p:grpSp>
          <p:nvGrpSpPr>
            <p:cNvPr id="55308" name="Group 11"/>
            <p:cNvGrpSpPr>
              <a:grpSpLocks/>
            </p:cNvGrpSpPr>
            <p:nvPr/>
          </p:nvGrpSpPr>
          <p:grpSpPr bwMode="auto">
            <a:xfrm>
              <a:off x="304800" y="838200"/>
              <a:ext cx="4191000" cy="2849563"/>
              <a:chOff x="2976" y="528"/>
              <a:chExt cx="2640" cy="1795"/>
            </a:xfrm>
          </p:grpSpPr>
          <p:pic>
            <p:nvPicPr>
              <p:cNvPr id="55310" name="Picture 12" descr="9112020_3.jpeg                                                 00053994 AF_System                      B6605D77: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76" y="528"/>
                <a:ext cx="2640" cy="1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311" name="Rectangle 13"/>
              <p:cNvSpPr>
                <a:spLocks noChangeArrowheads="1"/>
              </p:cNvSpPr>
              <p:nvPr/>
            </p:nvSpPr>
            <p:spPr bwMode="auto">
              <a:xfrm>
                <a:off x="2976" y="528"/>
                <a:ext cx="963" cy="288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r>
                  <a:rPr lang="en-US">
                    <a:solidFill>
                      <a:schemeClr val="bg1"/>
                    </a:solidFill>
                    <a:latin typeface="Calibri" pitchFamily="34" charset="0"/>
                  </a:rPr>
                  <a:t>Big Bang</a:t>
                </a:r>
              </a:p>
            </p:txBody>
          </p:sp>
        </p:grpSp>
        <p:sp>
          <p:nvSpPr>
            <p:cNvPr id="55309" name="Text Box 14"/>
            <p:cNvSpPr txBox="1">
              <a:spLocks noChangeArrowheads="1"/>
            </p:cNvSpPr>
            <p:nvPr/>
          </p:nvSpPr>
          <p:spPr bwMode="auto">
            <a:xfrm>
              <a:off x="1717675" y="3200400"/>
              <a:ext cx="1715534" cy="36933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alibri" pitchFamily="34" charset="0"/>
                </a:rPr>
                <a:t>E’ già successo…</a:t>
              </a:r>
            </a:p>
          </p:txBody>
        </p:sp>
      </p:grpSp>
      <p:grpSp>
        <p:nvGrpSpPr>
          <p:cNvPr id="25" name="Gruppo 24"/>
          <p:cNvGrpSpPr>
            <a:grpSpLocks/>
          </p:cNvGrpSpPr>
          <p:nvPr/>
        </p:nvGrpSpPr>
        <p:grpSpPr bwMode="auto">
          <a:xfrm>
            <a:off x="4648199" y="836023"/>
            <a:ext cx="4245769" cy="2851740"/>
            <a:chOff x="271463" y="3733801"/>
            <a:chExt cx="4224337" cy="3043238"/>
          </a:xfrm>
        </p:grpSpPr>
        <p:grpSp>
          <p:nvGrpSpPr>
            <p:cNvPr id="55304" name="Group 3"/>
            <p:cNvGrpSpPr>
              <a:grpSpLocks/>
            </p:cNvGrpSpPr>
            <p:nvPr/>
          </p:nvGrpSpPr>
          <p:grpSpPr bwMode="auto">
            <a:xfrm>
              <a:off x="271463" y="3733801"/>
              <a:ext cx="4224337" cy="3043238"/>
              <a:chOff x="2955" y="2352"/>
              <a:chExt cx="2661" cy="1917"/>
            </a:xfrm>
          </p:grpSpPr>
          <p:pic>
            <p:nvPicPr>
              <p:cNvPr id="55306" name="Picture 4" descr="T:\publish\mitchell\Sambamurti\neutronstar.gif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352"/>
                <a:ext cx="2640" cy="19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307" name="Text Box 5"/>
              <p:cNvSpPr txBox="1">
                <a:spLocks noChangeArrowheads="1"/>
              </p:cNvSpPr>
              <p:nvPr/>
            </p:nvSpPr>
            <p:spPr bwMode="auto">
              <a:xfrm>
                <a:off x="2955" y="3984"/>
                <a:ext cx="112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bg1"/>
                    </a:solidFill>
                    <a:latin typeface="Calibri" pitchFamily="34" charset="0"/>
                  </a:rPr>
                  <a:t>Stelle di neutroni</a:t>
                </a:r>
              </a:p>
            </p:txBody>
          </p:sp>
        </p:grpSp>
        <p:sp>
          <p:nvSpPr>
            <p:cNvPr id="55305" name="Text Box 15"/>
            <p:cNvSpPr txBox="1">
              <a:spLocks noChangeArrowheads="1"/>
            </p:cNvSpPr>
            <p:nvPr/>
          </p:nvSpPr>
          <p:spPr bwMode="auto">
            <a:xfrm>
              <a:off x="1219200" y="3810000"/>
              <a:ext cx="3233321" cy="36933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alibri" pitchFamily="34" charset="0"/>
                </a:rPr>
                <a:t>Vogliamo aspettare così tanto?…</a:t>
              </a:r>
            </a:p>
          </p:txBody>
        </p:sp>
      </p:grp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Dove </a:t>
            </a:r>
            <a:r>
              <a:rPr lang="en-US" sz="3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si</a:t>
            </a:r>
            <a:r>
              <a:rPr lang="en-US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produce </a:t>
            </a:r>
            <a:r>
              <a:rPr lang="en-US" sz="3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il</a:t>
            </a:r>
            <a:r>
              <a:rPr lang="en-US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QGP ?</a:t>
            </a:r>
          </a:p>
        </p:txBody>
      </p:sp>
      <p:grpSp>
        <p:nvGrpSpPr>
          <p:cNvPr id="22" name="Gruppo 21"/>
          <p:cNvGrpSpPr>
            <a:grpSpLocks/>
          </p:cNvGrpSpPr>
          <p:nvPr/>
        </p:nvGrpSpPr>
        <p:grpSpPr bwMode="auto">
          <a:xfrm>
            <a:off x="2438400" y="3918449"/>
            <a:ext cx="4114800" cy="2913063"/>
            <a:chOff x="4800600" y="3809999"/>
            <a:chExt cx="4114800" cy="2912533"/>
          </a:xfrm>
        </p:grpSpPr>
        <p:pic>
          <p:nvPicPr>
            <p:cNvPr id="55302" name="Immagine 19" descr="lhc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800600" y="3809999"/>
              <a:ext cx="4114800" cy="2912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3" name="CasellaDiTesto 20"/>
            <p:cNvSpPr txBox="1">
              <a:spLocks noChangeArrowheads="1"/>
            </p:cNvSpPr>
            <p:nvPr/>
          </p:nvSpPr>
          <p:spPr bwMode="auto">
            <a:xfrm>
              <a:off x="5181600" y="4038600"/>
              <a:ext cx="7809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400" b="1">
                  <a:solidFill>
                    <a:schemeClr val="bg1"/>
                  </a:solidFill>
                  <a:latin typeface="Comic Sans MS" pitchFamily="66" charset="0"/>
                </a:rPr>
                <a:t>LHC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3"/>
          <p:cNvSpPr txBox="1">
            <a:spLocks noChangeArrowheads="1"/>
          </p:cNvSpPr>
          <p:nvPr/>
        </p:nvSpPr>
        <p:spPr bwMode="auto">
          <a:xfrm>
            <a:off x="1203325" y="2095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6" name="Text Box 5"/>
          <p:cNvSpPr txBox="1">
            <a:spLocks noChangeArrowheads="1"/>
          </p:cNvSpPr>
          <p:nvPr/>
        </p:nvSpPr>
        <p:spPr bwMode="auto">
          <a:xfrm>
            <a:off x="0" y="1422400"/>
            <a:ext cx="4343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000">
                <a:solidFill>
                  <a:srgbClr val="3333CC"/>
                </a:solidFill>
                <a:latin typeface="Comic Sans MS" pitchFamily="66" charset="0"/>
              </a:rPr>
              <a:t>Alice è l’unico esperimento a LHC dedicato alla fisica con fasci di ioni (5.5 TeV PbPb)</a:t>
            </a:r>
            <a:endParaRPr lang="en-US" sz="2000">
              <a:solidFill>
                <a:srgbClr val="3333CC"/>
              </a:solidFill>
              <a:latin typeface="Comic Sans MS" pitchFamily="66" charset="0"/>
            </a:endParaRPr>
          </a:p>
        </p:txBody>
      </p:sp>
      <p:pic>
        <p:nvPicPr>
          <p:cNvPr id="57347" name="Picture 6" descr="collaboration_smallsiz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371600"/>
            <a:ext cx="4572000" cy="2971800"/>
          </a:xfrm>
        </p:spPr>
      </p:pic>
      <p:pic>
        <p:nvPicPr>
          <p:cNvPr id="57348" name="Picture 7" descr="Logo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829550" y="47625"/>
            <a:ext cx="1238250" cy="1247775"/>
          </a:xfrm>
        </p:spPr>
      </p:pic>
      <p:sp>
        <p:nvSpPr>
          <p:cNvPr id="57349" name="Rectangle 8"/>
          <p:cNvSpPr>
            <a:spLocks noChangeArrowheads="1"/>
          </p:cNvSpPr>
          <p:nvPr/>
        </p:nvSpPr>
        <p:spPr bwMode="auto">
          <a:xfrm>
            <a:off x="5018088" y="3200400"/>
            <a:ext cx="3744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0000"/>
                </a:solidFill>
                <a:latin typeface="Comic Sans MS" pitchFamily="66" charset="0"/>
              </a:rPr>
              <a:t>29 paesi, 86 Istituti e 1000 fisici</a:t>
            </a:r>
            <a:endParaRPr lang="en-US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7350" name="Rectangle 9"/>
          <p:cNvSpPr>
            <a:spLocks noChangeArrowheads="1"/>
          </p:cNvSpPr>
          <p:nvPr/>
        </p:nvSpPr>
        <p:spPr bwMode="auto">
          <a:xfrm>
            <a:off x="4495800" y="5530850"/>
            <a:ext cx="495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>
                <a:solidFill>
                  <a:srgbClr val="000000"/>
                </a:solidFill>
                <a:latin typeface="Comic Sans MS" pitchFamily="66" charset="0"/>
              </a:rPr>
              <a:t>200 fisici Italiani: BA, BO, CA, </a:t>
            </a:r>
          </a:p>
          <a:p>
            <a:pPr algn="ctr"/>
            <a:r>
              <a:rPr lang="it-IT">
                <a:solidFill>
                  <a:srgbClr val="000000"/>
                </a:solidFill>
                <a:latin typeface="Comic Sans MS" pitchFamily="66" charset="0"/>
              </a:rPr>
              <a:t>CT, LNF, LNL, PD, RM1, SA, TO, TS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0" y="152400"/>
            <a:ext cx="702786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8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ALICE: A </a:t>
            </a:r>
            <a:r>
              <a:rPr lang="it-IT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Large</a:t>
            </a:r>
            <a:r>
              <a:rPr lang="it-IT" sz="28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it-IT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Ion</a:t>
            </a:r>
            <a:r>
              <a:rPr lang="it-IT" sz="28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Collider </a:t>
            </a:r>
            <a:r>
              <a:rPr lang="it-IT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Experiment</a:t>
            </a:r>
            <a:r>
              <a:rPr lang="it-IT" sz="28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>
              <a:defRPr/>
            </a:pPr>
            <a:r>
              <a:rPr lang="it-IT" dirty="0">
                <a:solidFill>
                  <a:srgbClr val="3333CC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139268" name="Picture 4" descr="9906026"/>
          <p:cNvPicPr>
            <a:picLocks noChangeAspect="1" noChangeArrowheads="1"/>
          </p:cNvPicPr>
          <p:nvPr/>
        </p:nvPicPr>
        <p:blipFill>
          <a:blip r:embed="rId5"/>
          <a:srcRect l="2267" t="2251" r="3239" b="3209"/>
          <a:stretch>
            <a:fillRect/>
          </a:stretch>
        </p:blipFill>
        <p:spPr bwMode="auto">
          <a:xfrm>
            <a:off x="0" y="3587750"/>
            <a:ext cx="4648200" cy="32702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17088" dir="18636078" algn="ctr" rotWithShape="0">
              <a:srgbClr val="808080"/>
            </a:outerShdw>
          </a:effectLst>
        </p:spPr>
      </p:pic>
      <p:pic>
        <p:nvPicPr>
          <p:cNvPr id="57353" name="Picture 2" descr="http://www.infn.it/logo/weblogo5.gif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50" y="4724400"/>
            <a:ext cx="1200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2" descr="aerial-lhc"/>
          <p:cNvPicPr>
            <a:picLocks noChangeAspect="1" noChangeArrowheads="1"/>
          </p:cNvPicPr>
          <p:nvPr/>
        </p:nvPicPr>
        <p:blipFill>
          <a:blip r:embed="rId2"/>
          <a:srcRect l="16869" r="16869"/>
          <a:stretch>
            <a:fillRect/>
          </a:stretch>
        </p:blipFill>
        <p:spPr bwMode="auto">
          <a:xfrm>
            <a:off x="914399" y="152400"/>
            <a:ext cx="7696363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llout con freccia a destra 7"/>
          <p:cNvSpPr/>
          <p:nvPr/>
        </p:nvSpPr>
        <p:spPr>
          <a:xfrm>
            <a:off x="0" y="3048000"/>
            <a:ext cx="2895600" cy="2819400"/>
          </a:xfrm>
          <a:prstGeom prst="rightArrowCallout">
            <a:avLst>
              <a:gd name="adj1" fmla="val 16789"/>
              <a:gd name="adj2" fmla="val 19595"/>
              <a:gd name="adj3" fmla="val 9212"/>
              <a:gd name="adj4" fmla="val 852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838200" y="990600"/>
            <a:ext cx="6934200" cy="838200"/>
          </a:xfrm>
          <a:prstGeom prst="rect">
            <a:avLst/>
          </a:prstGeom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15716" name="Content Placeholder 11"/>
          <p:cNvSpPr>
            <a:spLocks noGrp="1"/>
          </p:cNvSpPr>
          <p:nvPr>
            <p:ph idx="1"/>
          </p:nvPr>
        </p:nvSpPr>
        <p:spPr>
          <a:xfrm>
            <a:off x="914400" y="1066800"/>
            <a:ext cx="7162800" cy="838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/>
              <a:t>Energia:</a:t>
            </a:r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2286000" y="1066800"/>
          <a:ext cx="4821238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2" name="Equazione" r:id="rId6" imgW="2768400" imgH="393480" progId="Equation.3">
                  <p:embed/>
                </p:oleObj>
              </mc:Choice>
              <mc:Fallback>
                <p:oleObj name="Equazione" r:id="rId6" imgW="276840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066800"/>
                        <a:ext cx="4821238" cy="68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838200"/>
          </a:xfrm>
        </p:spPr>
        <p:txBody>
          <a:bodyPr/>
          <a:lstStyle/>
          <a:p>
            <a:pPr eaLnBrk="1" hangingPunct="1">
              <a:defRPr/>
            </a:pPr>
            <a:r>
              <a:rPr lang="it-IT" sz="36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QGP attraverso gli Heavy Ions</a:t>
            </a:r>
          </a:p>
        </p:txBody>
      </p:sp>
      <p:sp>
        <p:nvSpPr>
          <p:cNvPr id="115718" name="CasellaDiTesto 6"/>
          <p:cNvSpPr txBox="1">
            <a:spLocks noChangeArrowheads="1"/>
          </p:cNvSpPr>
          <p:nvPr/>
        </p:nvSpPr>
        <p:spPr bwMode="auto">
          <a:xfrm>
            <a:off x="0" y="3124200"/>
            <a:ext cx="2667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>
                <a:latin typeface="Comic Sans MS" pitchFamily="66" charset="0"/>
              </a:rPr>
              <a:t>2 nuclei di Piombo</a:t>
            </a:r>
          </a:p>
          <a:p>
            <a:r>
              <a:rPr lang="it-IT" sz="2400">
                <a:latin typeface="Comic Sans MS" pitchFamily="66" charset="0"/>
              </a:rPr>
              <a:t>collidono ad altissima</a:t>
            </a:r>
          </a:p>
          <a:p>
            <a:r>
              <a:rPr lang="it-IT" sz="2400">
                <a:latin typeface="Comic Sans MS" pitchFamily="66" charset="0"/>
              </a:rPr>
              <a:t>energia creando</a:t>
            </a:r>
          </a:p>
          <a:p>
            <a:r>
              <a:rPr lang="it-IT" sz="2400">
                <a:latin typeface="Comic Sans MS" pitchFamily="66" charset="0"/>
              </a:rPr>
              <a:t>un sistema ad</a:t>
            </a:r>
          </a:p>
          <a:p>
            <a:r>
              <a:rPr lang="it-IT" sz="2400">
                <a:latin typeface="Comic Sans MS" pitchFamily="66" charset="0"/>
              </a:rPr>
              <a:t>altissima densità </a:t>
            </a:r>
          </a:p>
        </p:txBody>
      </p:sp>
      <p:pic>
        <p:nvPicPr>
          <p:cNvPr id="115721" name="alice-mpg.mpeg">
            <a:hlinkClick r:id="" action="ppaction://media"/>
          </p:cNvPr>
          <p:cNvPicPr>
            <a:picLocks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2895600" y="2276475"/>
            <a:ext cx="57912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0" fill="hold"/>
                                        <p:tgtEl>
                                          <p:spTgt spid="1157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572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57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57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2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DNP03 Dark Blue">
  <a:themeElements>
    <a:clrScheme name="DNP03 Dark Blue 4">
      <a:dk1>
        <a:srgbClr val="000000"/>
      </a:dk1>
      <a:lt1>
        <a:srgbClr val="FFFFFF"/>
      </a:lt1>
      <a:dk2>
        <a:srgbClr val="FF9900"/>
      </a:dk2>
      <a:lt2>
        <a:srgbClr val="5F5F5F"/>
      </a:lt2>
      <a:accent1>
        <a:srgbClr val="FF9933"/>
      </a:accent1>
      <a:accent2>
        <a:srgbClr val="CC0066"/>
      </a:accent2>
      <a:accent3>
        <a:srgbClr val="FFFFFF"/>
      </a:accent3>
      <a:accent4>
        <a:srgbClr val="000000"/>
      </a:accent4>
      <a:accent5>
        <a:srgbClr val="FFCAAD"/>
      </a:accent5>
      <a:accent6>
        <a:srgbClr val="B9005C"/>
      </a:accent6>
      <a:hlink>
        <a:srgbClr val="FFFF00"/>
      </a:hlink>
      <a:folHlink>
        <a:srgbClr val="990099"/>
      </a:folHlink>
    </a:clrScheme>
    <a:fontScheme name="DNP03 Dark Blue">
      <a:majorFont>
        <a:latin typeface="Arial Rounded MT Bold"/>
        <a:ea typeface=""/>
        <a:cs typeface="Arial"/>
      </a:majorFont>
      <a:minorFont>
        <a:latin typeface="Arial Rounded MT Bol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0000FF"/>
          </a:buClr>
          <a:buSzPct val="62000"/>
          <a:buFont typeface="Monotype Sorts" pitchFamily="2" charset="2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0000FF"/>
          </a:buClr>
          <a:buSzPct val="62000"/>
          <a:buFont typeface="Monotype Sorts" pitchFamily="2" charset="2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NP03 Dark Blue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NP03 Dark Blue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NP03 Dark Blu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NP03 Dark Blue 4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FFFF00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</TotalTime>
  <Words>638</Words>
  <Application>Microsoft Office PowerPoint</Application>
  <PresentationFormat>Presentazione su schermo (4:3)</PresentationFormat>
  <Paragraphs>107</Paragraphs>
  <Slides>43</Slides>
  <Notes>21</Notes>
  <HiddenSlides>1</HiddenSlides>
  <MMClips>2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3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43</vt:i4>
      </vt:variant>
    </vt:vector>
  </HeadingPairs>
  <TitlesOfParts>
    <vt:vector size="59" baseType="lpstr">
      <vt:lpstr>Alison</vt:lpstr>
      <vt:lpstr>Arial</vt:lpstr>
      <vt:lpstr>Arial Rounded MT Bold</vt:lpstr>
      <vt:lpstr>Bookman Old Style</vt:lpstr>
      <vt:lpstr>Brush Script MT</vt:lpstr>
      <vt:lpstr>Calibri</vt:lpstr>
      <vt:lpstr>Comic Sans MS</vt:lpstr>
      <vt:lpstr>Marlett</vt:lpstr>
      <vt:lpstr>Monotype Sorts</vt:lpstr>
      <vt:lpstr>Times New Roman</vt:lpstr>
      <vt:lpstr>Office Theme</vt:lpstr>
      <vt:lpstr>Default Design</vt:lpstr>
      <vt:lpstr>7_DNP03 Dark Blue</vt:lpstr>
      <vt:lpstr>Equation</vt:lpstr>
      <vt:lpstr>Equazione</vt:lpstr>
      <vt:lpstr>Document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QGP attraverso gli Heavy Ions</vt:lpstr>
      <vt:lpstr>La collisione in Alice</vt:lpstr>
      <vt:lpstr>Lo spettrometro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ToF: Time of Flight   (INFN Bo,Sa)</vt:lpstr>
      <vt:lpstr>Presentazione standard di PowerPoint</vt:lpstr>
      <vt:lpstr>Calorimetro EMCal    (INFN Ct,LNF)</vt:lpstr>
      <vt:lpstr>EMCAL APD</vt:lpstr>
      <vt:lpstr>Circuito di Test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SPD (Silicon Pixel Detector)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Esempio di una fase di assemblaggio di Half Stave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LEP/LHC Tunnel</dc:title>
  <dc:creator>dinezza</dc:creator>
  <cp:lastModifiedBy>Librizzi Francesco</cp:lastModifiedBy>
  <cp:revision>163</cp:revision>
  <dcterms:created xsi:type="dcterms:W3CDTF">2006-08-16T00:00:00Z</dcterms:created>
  <dcterms:modified xsi:type="dcterms:W3CDTF">2020-02-25T11:25:49Z</dcterms:modified>
</cp:coreProperties>
</file>